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82" r:id="rId3"/>
    <p:sldMasterId id="2147483698" r:id="rId4"/>
    <p:sldMasterId id="2147483725" r:id="rId5"/>
  </p:sldMasterIdLst>
  <p:notesMasterIdLst>
    <p:notesMasterId r:id="rId40"/>
  </p:notesMasterIdLst>
  <p:sldIdLst>
    <p:sldId id="258" r:id="rId6"/>
    <p:sldId id="261" r:id="rId7"/>
    <p:sldId id="260" r:id="rId8"/>
    <p:sldId id="4432" r:id="rId9"/>
    <p:sldId id="496" r:id="rId10"/>
    <p:sldId id="257" r:id="rId11"/>
    <p:sldId id="4433" r:id="rId12"/>
    <p:sldId id="4434" r:id="rId13"/>
    <p:sldId id="495" r:id="rId14"/>
    <p:sldId id="4435" r:id="rId15"/>
    <p:sldId id="314" r:id="rId16"/>
    <p:sldId id="747" r:id="rId17"/>
    <p:sldId id="326" r:id="rId18"/>
    <p:sldId id="498" r:id="rId19"/>
    <p:sldId id="493" r:id="rId20"/>
    <p:sldId id="490" r:id="rId21"/>
    <p:sldId id="499" r:id="rId22"/>
    <p:sldId id="500" r:id="rId23"/>
    <p:sldId id="4446" r:id="rId24"/>
    <p:sldId id="501" r:id="rId25"/>
    <p:sldId id="502" r:id="rId26"/>
    <p:sldId id="503" r:id="rId27"/>
    <p:sldId id="504" r:id="rId28"/>
    <p:sldId id="505" r:id="rId29"/>
    <p:sldId id="4429" r:id="rId30"/>
    <p:sldId id="4427" r:id="rId31"/>
    <p:sldId id="4438" r:id="rId32"/>
    <p:sldId id="4440" r:id="rId33"/>
    <p:sldId id="4441" r:id="rId34"/>
    <p:sldId id="4447" r:id="rId35"/>
    <p:sldId id="4430" r:id="rId36"/>
    <p:sldId id="753" r:id="rId37"/>
    <p:sldId id="754" r:id="rId38"/>
    <p:sldId id="75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8" d="100"/>
          <a:sy n="108"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Unwin" userId="ecb1ebdc-b4ce-451a-a330-7da45b58990a" providerId="ADAL" clId="{9D71D24E-4C19-4F99-86C8-20394BB2AE8B}"/>
    <pc:docChg chg="modSld">
      <pc:chgData name="Chris Unwin" userId="ecb1ebdc-b4ce-451a-a330-7da45b58990a" providerId="ADAL" clId="{9D71D24E-4C19-4F99-86C8-20394BB2AE8B}" dt="2020-03-30T14:30:01.995" v="0" actId="14100"/>
      <pc:docMkLst>
        <pc:docMk/>
      </pc:docMkLst>
      <pc:sldChg chg="modSp mod">
        <pc:chgData name="Chris Unwin" userId="ecb1ebdc-b4ce-451a-a330-7da45b58990a" providerId="ADAL" clId="{9D71D24E-4C19-4F99-86C8-20394BB2AE8B}" dt="2020-03-30T14:30:01.995" v="0" actId="14100"/>
        <pc:sldMkLst>
          <pc:docMk/>
          <pc:sldMk cId="4149312296" sldId="498"/>
        </pc:sldMkLst>
        <pc:picChg chg="mod">
          <ac:chgData name="Chris Unwin" userId="ecb1ebdc-b4ce-451a-a330-7da45b58990a" providerId="ADAL" clId="{9D71D24E-4C19-4F99-86C8-20394BB2AE8B}" dt="2020-03-30T14:30:01.995" v="0" actId="14100"/>
          <ac:picMkLst>
            <pc:docMk/>
            <pc:sldMk cId="4149312296" sldId="498"/>
            <ac:picMk id="5" creationId="{E8567B83-412B-C544-ADAF-116C1B166E5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928E4-C969-4420-8FC6-7FDF7910985B}" type="datetimeFigureOut">
              <a:rPr lang="en-GB" smtClean="0"/>
              <a:t>30/03/2020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B8E6F-1596-4649-8992-E01B9AECC162}" type="slidenum">
              <a:rPr lang="en-GB" smtClean="0"/>
              <a:t>‹#›</a:t>
            </a:fld>
            <a:endParaRPr lang="en-GB"/>
          </a:p>
        </p:txBody>
      </p:sp>
    </p:spTree>
    <p:extLst>
      <p:ext uri="{BB962C8B-B14F-4D97-AF65-F5344CB8AC3E}">
        <p14:creationId xmlns:p14="http://schemas.microsoft.com/office/powerpoint/2010/main" val="2406430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photos/RzzERMs0Mc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photos/j6brni7fpv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photos/Tof1HYnm0LY"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Chris is primary on this section</a:t>
            </a:r>
          </a:p>
          <a:p>
            <a:endParaRPr lang="en-US" dirty="0"/>
          </a:p>
          <a:p>
            <a:endParaRPr lang="en-US" dirty="0"/>
          </a:p>
          <a:p>
            <a:r>
              <a:rPr lang="en-US" dirty="0">
                <a:hlinkClick r:id="rId3"/>
              </a:rPr>
              <a:t>https://unsplash.com/photos/RzzERMs0McA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5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85610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299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https://unsplash.com/photos/j6brni7fpvs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1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hlinkClick r:id="rId3"/>
              </a:rPr>
              <a:t>https://unsplash.com/photos/Tof1HYnm0LY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6AFE2B-71FD-014C-AE14-EFF4ABD53B5C}"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5258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00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40818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03806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82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2536613" y="243840"/>
            <a:ext cx="9411548" cy="637032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5"/>
            <a:ext cx="2841465" cy="1281171"/>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4098093" y="953917"/>
            <a:ext cx="7330016" cy="5202767"/>
          </a:xfrm>
          <a:prstGeom prst="rect">
            <a:avLst/>
          </a:prstGeom>
        </p:spPr>
        <p:txBody>
          <a:bodyPr/>
          <a:lstStyle>
            <a:lvl1pPr marL="457189" indent="-457189" algn="l" defTabSz="1219170" rtl="0" eaLnBrk="1" latinLnBrk="0" hangingPunct="1">
              <a:spcBef>
                <a:spcPts val="0"/>
              </a:spcBef>
              <a:spcAft>
                <a:spcPts val="2133"/>
              </a:spcAft>
              <a:buClr>
                <a:schemeClr val="accent1"/>
              </a:buClr>
              <a:buFont typeface="+mj-lt"/>
              <a:buAutoNum type="arabicPeriod"/>
              <a:defRPr lang="en-US" sz="3200" kern="1200" dirty="0" smtClean="0">
                <a:solidFill>
                  <a:schemeClr val="bg2"/>
                </a:solidFill>
                <a:latin typeface="+mn-lt"/>
                <a:ea typeface="+mn-ea"/>
                <a:cs typeface="+mn-cs"/>
              </a:defRPr>
            </a:lvl1pPr>
            <a:lvl2pPr marL="609585" indent="-609585">
              <a:spcBef>
                <a:spcPts val="0"/>
              </a:spcBef>
              <a:spcAft>
                <a:spcPts val="2133"/>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661971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5812972" y="269350"/>
            <a:ext cx="6128179" cy="6340007"/>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6315" y="-594949"/>
            <a:ext cx="3608181" cy="3608181"/>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89026" y="3439352"/>
            <a:ext cx="5395980" cy="2090208"/>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4071707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468420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679240"/>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3748777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820323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318658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2405436"/>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264627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5699190" y="276541"/>
            <a:ext cx="6239789" cy="6337617"/>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377299" y="2298344"/>
            <a:ext cx="1986811"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5558639" y="5535621"/>
            <a:ext cx="1438509" cy="616803"/>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24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416993" y="3212637"/>
            <a:ext cx="5474183" cy="2405436"/>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41198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5728570" y="260219"/>
            <a:ext cx="6195685" cy="6347261"/>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377846" y="2299031"/>
            <a:ext cx="2615399"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24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16993" y="3212637"/>
            <a:ext cx="5474183" cy="2405436"/>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5274323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254230" y="276444"/>
            <a:ext cx="5640940" cy="6332913"/>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4745202"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6096319" y="1504632"/>
            <a:ext cx="5344279" cy="86281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64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4475328" y="3365466"/>
            <a:ext cx="1297747" cy="965461"/>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24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6074302" y="3373630"/>
            <a:ext cx="5301365" cy="796087"/>
          </a:xfrm>
          <a:prstGeom prst="rect">
            <a:avLst/>
          </a:prstGeom>
        </p:spPr>
        <p:txBody>
          <a:bodyPr/>
          <a:lstStyle>
            <a:lvl1pPr>
              <a:lnSpc>
                <a:spcPct val="100000"/>
              </a:lnSpc>
              <a:defRPr sz="4267"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6642189" y="4428650"/>
            <a:ext cx="4798409"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148882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5227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676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4705-823B-497A-8B75-779009E94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D6D21EF-664C-4E3B-8534-0B5006AFA9E3}"/>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B610B4-C319-4866-ADF7-765018C56430}"/>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52E8DA55-68AA-46B3-9298-140712A84E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9E4942-DDEF-45C4-BE0A-9C8E0A189DF7}"/>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838549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75EFF-147C-4371-87DD-5A949AA91E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D083E01-4FFD-4581-994E-0715F31378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37FEC8-CF06-4AFA-AD79-C3A11D0C1D45}"/>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15BF325D-5EE2-40A7-82B6-EBF239B4F6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42634-36F0-4CD6-A422-9EE2F98C144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2007623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3BBC-FFA1-42C3-8DCF-26F8B52E3608}"/>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3755E1B-A10E-4B36-93B7-030413C95A8B}"/>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03E061-26D6-4D3C-9688-0B1A0EA4DB05}"/>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FCE4808E-BE39-4B5D-81F3-CFFCEFA4C3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ACC88A-CC10-4CBE-969C-E8D76A534416}"/>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793127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E7FE9-7A69-489D-8D4B-EED2556F1B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7BA5EAB-2E73-404E-883E-C019DBE4B757}"/>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414443C-767E-4D14-B71A-5E1636F3DFCF}"/>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15E414B-1281-4A36-B682-37132D88C46F}"/>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6" name="Footer Placeholder 5">
            <a:extLst>
              <a:ext uri="{FF2B5EF4-FFF2-40B4-BE49-F238E27FC236}">
                <a16:creationId xmlns:a16="http://schemas.microsoft.com/office/drawing/2014/main" id="{A177A125-D760-4F57-8263-F47F1EF398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675F64-E658-4C46-BE9C-48C688B6A67D}"/>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015134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2065-5DAE-4A82-AD53-5B82FB8771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7609178-D2E8-4CD3-AF9E-1ED7EE672983}"/>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F106F-E619-4318-BFA5-2C02CCA8E48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773C2BC-29C6-4648-818E-7BE34AE2E14B}"/>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714928-699D-49FF-8F2B-AD0A9A5D95A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4BC4EBC-E663-4825-89F3-9DB6D6AC056F}"/>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8" name="Footer Placeholder 7">
            <a:extLst>
              <a:ext uri="{FF2B5EF4-FFF2-40B4-BE49-F238E27FC236}">
                <a16:creationId xmlns:a16="http://schemas.microsoft.com/office/drawing/2014/main" id="{EAC19496-C9F0-4F11-885E-F7A5FA94128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C818BF-7ED4-4364-8BAE-6A463D1B7D25}"/>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523834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19A7-05C6-4F6B-9360-C421B79F12F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0F2E37-79A2-4D67-BDBD-93FE42BAC89C}"/>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4" name="Footer Placeholder 3">
            <a:extLst>
              <a:ext uri="{FF2B5EF4-FFF2-40B4-BE49-F238E27FC236}">
                <a16:creationId xmlns:a16="http://schemas.microsoft.com/office/drawing/2014/main" id="{55A3D964-7F74-4D64-84D1-7556331F38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8C6DD73-2446-431F-B63C-829480A59A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2695510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F1F6B-038C-4FE2-B60D-016151365E5D}"/>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3" name="Footer Placeholder 2">
            <a:extLst>
              <a:ext uri="{FF2B5EF4-FFF2-40B4-BE49-F238E27FC236}">
                <a16:creationId xmlns:a16="http://schemas.microsoft.com/office/drawing/2014/main" id="{262295C2-2D6E-4F58-8937-E43F754594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4F7682-1D95-4BCC-8EF9-CDDC9B0B20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20778337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2AC8-5AC4-42B3-A9F5-92C56BA954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EC750AE-BEAF-407F-8F83-16A1A13C7336}"/>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B546FBC-5324-4D7E-9B6B-81DAF070AD2F}"/>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FAB23C-5178-40A1-9FD8-42BE5643BEB9}"/>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6" name="Footer Placeholder 5">
            <a:extLst>
              <a:ext uri="{FF2B5EF4-FFF2-40B4-BE49-F238E27FC236}">
                <a16:creationId xmlns:a16="http://schemas.microsoft.com/office/drawing/2014/main" id="{3D6B6C49-82D0-47D1-9AE7-68B536FA21B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EB0169-FDE0-4913-BBFB-0508955039C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99322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A401-5348-4CB5-AC87-BDAB587482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0B8B704-616F-4D0B-9D0B-53CBAF99420B}"/>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a:p>
        </p:txBody>
      </p:sp>
      <p:sp>
        <p:nvSpPr>
          <p:cNvPr id="4" name="Text Placeholder 3">
            <a:extLst>
              <a:ext uri="{FF2B5EF4-FFF2-40B4-BE49-F238E27FC236}">
                <a16:creationId xmlns:a16="http://schemas.microsoft.com/office/drawing/2014/main" id="{95053DF2-AD8B-444F-BACB-5C7C6963ED49}"/>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197FA4-D161-433B-96DF-686BC2D77939}"/>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6" name="Footer Placeholder 5">
            <a:extLst>
              <a:ext uri="{FF2B5EF4-FFF2-40B4-BE49-F238E27FC236}">
                <a16:creationId xmlns:a16="http://schemas.microsoft.com/office/drawing/2014/main" id="{B89000EC-80DA-442B-93B8-349861A51B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A1CCCF-3C77-4C49-B6F7-F4442A4E65E6}"/>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25137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6045500" y="267090"/>
            <a:ext cx="5889203" cy="6343149"/>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726870" y="24188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539482" y="4069019"/>
            <a:ext cx="7462820"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539482" y="3099097"/>
            <a:ext cx="7462820" cy="818705"/>
          </a:xfrm>
          <a:prstGeom prst="rect">
            <a:avLst/>
          </a:prstGeom>
        </p:spPr>
        <p:txBody>
          <a:bodyPr anchor="b"/>
          <a:lstStyle>
            <a:lvl1pPr>
              <a:lnSpc>
                <a:spcPct val="90000"/>
              </a:lnSpc>
              <a:defRPr sz="5333"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539482" y="5478611"/>
            <a:ext cx="714820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358806" y="538427"/>
            <a:ext cx="4120748" cy="1060647"/>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7631026" y="5382508"/>
            <a:ext cx="1438509" cy="616803"/>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2400"/>
          </a:p>
        </p:txBody>
      </p:sp>
    </p:spTree>
    <p:extLst>
      <p:ext uri="{BB962C8B-B14F-4D97-AF65-F5344CB8AC3E}">
        <p14:creationId xmlns:p14="http://schemas.microsoft.com/office/powerpoint/2010/main" val="35502650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C106-53AC-46D0-9FE0-8FF71D1BC7F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B48A2C1-3AB6-452A-A0C1-F959E6B8B1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6399E0-0B1F-4C54-BF9A-FCD46E09976D}"/>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179846DE-0405-4490-97F1-10BB88BB5C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4002A4-E7BE-4F86-9875-FDA977680F6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869894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34B97-CFA2-48FD-9689-3DFC164CF934}"/>
              </a:ext>
            </a:extLst>
          </p:cNvPr>
          <p:cNvSpPr>
            <a:spLocks noGrp="1"/>
          </p:cNvSpPr>
          <p:nvPr>
            <p:ph type="title" orient="vert"/>
          </p:nvPr>
        </p:nvSpPr>
        <p:spPr>
          <a:xfrm>
            <a:off x="8724901" y="365126"/>
            <a:ext cx="2628900" cy="581183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53DC5C-74DD-4971-9FB4-E37BF23D9552}"/>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28E873-B301-4821-A4A1-F55A8B6EC5FD}"/>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2BF7972A-3142-418E-AE97-DEE0683C2C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1A5799-3388-426B-AB82-5EB257B5FB9B}"/>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1155376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2816"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48965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2" y="0"/>
            <a:ext cx="4338319" cy="68580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boto" panose="02000000000000000000" pitchFamily="2" charset="0"/>
            </a:endParaRPr>
          </a:p>
        </p:txBody>
      </p:sp>
      <p:sp>
        <p:nvSpPr>
          <p:cNvPr id="3" name="Title 1"/>
          <p:cNvSpPr>
            <a:spLocks noGrp="1"/>
          </p:cNvSpPr>
          <p:nvPr>
            <p:ph type="title"/>
          </p:nvPr>
        </p:nvSpPr>
        <p:spPr>
          <a:xfrm>
            <a:off x="4968242" y="556261"/>
            <a:ext cx="6492239" cy="5580380"/>
          </a:xfrm>
        </p:spPr>
        <p:txBody>
          <a:bodyPr>
            <a:normAutofit/>
          </a:bodyPr>
          <a:lstStyle>
            <a:lvl1pPr algn="l">
              <a:lnSpc>
                <a:spcPct val="100000"/>
              </a:lnSpc>
              <a:defRPr sz="6600">
                <a:solidFill>
                  <a:srgbClr val="191919"/>
                </a:solidFill>
                <a:latin typeface="Roboto Bold"/>
              </a:defRPr>
            </a:lvl1pPr>
          </a:lstStyle>
          <a:p>
            <a:r>
              <a:rPr lang="en-US" dirty="0"/>
              <a:t>Click to edit Master title style</a:t>
            </a: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34509357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with Citation">
    <p:spTree>
      <p:nvGrpSpPr>
        <p:cNvPr id="1" name=""/>
        <p:cNvGrpSpPr/>
        <p:nvPr/>
      </p:nvGrpSpPr>
      <p:grpSpPr>
        <a:xfrm>
          <a:off x="0" y="0"/>
          <a:ext cx="0" cy="0"/>
          <a:chOff x="0" y="0"/>
          <a:chExt cx="0" cy="0"/>
        </a:xfrm>
      </p:grpSpPr>
      <p:sp>
        <p:nvSpPr>
          <p:cNvPr id="2" name="Title 1"/>
          <p:cNvSpPr>
            <a:spLocks noGrp="1"/>
          </p:cNvSpPr>
          <p:nvPr>
            <p:ph type="title"/>
          </p:nvPr>
        </p:nvSpPr>
        <p:spPr>
          <a:xfrm>
            <a:off x="4815840" y="365125"/>
            <a:ext cx="6537960" cy="1325563"/>
          </a:xfrm>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4815840" y="1825625"/>
            <a:ext cx="6537960" cy="3897837"/>
          </a:xfrm>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dirty="0"/>
              <a:t>Click to 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75D39675-953D-A648-8E0E-F96240DED085}"/>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9257013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2405436"/>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8158401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168401" y="4059237"/>
            <a:ext cx="9817100" cy="1655763"/>
          </a:xfrm>
        </p:spPr>
        <p:txBody>
          <a:bodyPr/>
          <a:lstStyle>
            <a:lvl1pPr marL="0" indent="0" algn="ctr">
              <a:buNone/>
              <a:defRPr sz="2400" b="0" i="0">
                <a:solidFill>
                  <a:schemeClr val="bg1"/>
                </a:solidFill>
                <a:latin typeface="Roboto Regular"/>
                <a:cs typeface="Roboto Regular"/>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4" name="Picture 3"/>
          <p:cNvPicPr>
            <a:picLocks noChangeAspect="1"/>
          </p:cNvPicPr>
          <p:nvPr/>
        </p:nvPicPr>
        <p:blipFill>
          <a:blip r:embed="rId2"/>
          <a:stretch>
            <a:fillRect/>
          </a:stretch>
        </p:blipFill>
        <p:spPr>
          <a:xfrm>
            <a:off x="8957733" y="5642112"/>
            <a:ext cx="2662767" cy="635931"/>
          </a:xfrm>
          <a:prstGeom prst="rect">
            <a:avLst/>
          </a:prstGeom>
        </p:spPr>
      </p:pic>
    </p:spTree>
    <p:extLst>
      <p:ext uri="{BB962C8B-B14F-4D97-AF65-F5344CB8AC3E}">
        <p14:creationId xmlns:p14="http://schemas.microsoft.com/office/powerpoint/2010/main" val="2347281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2556949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727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87915" y="2802467"/>
            <a:ext cx="5246831" cy="1253067"/>
          </a:xfrm>
          <a:prstGeom prst="rect">
            <a:avLst/>
          </a:prstGeom>
        </p:spPr>
      </p:pic>
    </p:spTree>
    <p:extLst>
      <p:ext uri="{BB962C8B-B14F-4D97-AF65-F5344CB8AC3E}">
        <p14:creationId xmlns:p14="http://schemas.microsoft.com/office/powerpoint/2010/main" val="89228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7779657" y="245800"/>
            <a:ext cx="4144595" cy="6361677"/>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726870" y="24188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539482" y="4069019"/>
            <a:ext cx="7462820"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539482" y="3099097"/>
            <a:ext cx="7462820" cy="818705"/>
          </a:xfrm>
          <a:prstGeom prst="rect">
            <a:avLst/>
          </a:prstGeom>
        </p:spPr>
        <p:txBody>
          <a:bodyPr anchor="b"/>
          <a:lstStyle>
            <a:lvl1pPr>
              <a:lnSpc>
                <a:spcPct val="90000"/>
              </a:lnSpc>
              <a:defRPr sz="5333"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539482" y="5478611"/>
            <a:ext cx="714820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358806" y="538427"/>
            <a:ext cx="4120748" cy="1060647"/>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7687683" y="5414009"/>
            <a:ext cx="1287040" cy="585303"/>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US" sz="2400"/>
          </a:p>
        </p:txBody>
      </p:sp>
    </p:spTree>
    <p:extLst>
      <p:ext uri="{BB962C8B-B14F-4D97-AF65-F5344CB8AC3E}">
        <p14:creationId xmlns:p14="http://schemas.microsoft.com/office/powerpoint/2010/main" val="2553217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52797" y="2802468"/>
            <a:ext cx="5246828" cy="1253067"/>
          </a:xfrm>
          <a:prstGeom prst="rect">
            <a:avLst/>
          </a:prstGeom>
        </p:spPr>
      </p:pic>
    </p:spTree>
    <p:extLst>
      <p:ext uri="{BB962C8B-B14F-4D97-AF65-F5344CB8AC3E}">
        <p14:creationId xmlns:p14="http://schemas.microsoft.com/office/powerpoint/2010/main" val="18275568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with Citation">
    <p:spTree>
      <p:nvGrpSpPr>
        <p:cNvPr id="1" name=""/>
        <p:cNvGrpSpPr/>
        <p:nvPr/>
      </p:nvGrpSpPr>
      <p:grpSpPr>
        <a:xfrm>
          <a:off x="0" y="0"/>
          <a:ext cx="0" cy="0"/>
          <a:chOff x="0" y="0"/>
          <a:chExt cx="0" cy="0"/>
        </a:xfrm>
      </p:grpSpPr>
      <p:sp>
        <p:nvSpPr>
          <p:cNvPr id="2" name="Title 1"/>
          <p:cNvSpPr>
            <a:spLocks noGrp="1"/>
          </p:cNvSpPr>
          <p:nvPr>
            <p:ph type="title"/>
          </p:nvPr>
        </p:nvSpPr>
        <p:spPr>
          <a:xfrm>
            <a:off x="4815840" y="365125"/>
            <a:ext cx="6537960" cy="1325563"/>
          </a:xfrm>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4815840" y="1825625"/>
            <a:ext cx="6537960" cy="3897837"/>
          </a:xfrm>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dirty="0"/>
              <a:t>Click to 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75D39675-953D-A648-8E0E-F96240DED085}"/>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37858991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74985F-EFCA-D140-B413-0E160B8820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189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Section headers">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660405-7E50-4F2C-A8CF-01CDA217B061}"/>
              </a:ext>
            </a:extLst>
          </p:cNvPr>
          <p:cNvPicPr/>
          <p:nvPr/>
        </p:nvPicPr>
        <p:blipFill>
          <a:blip r:embed="rId2">
            <a:extLst>
              <a:ext uri="{28A0092B-C50C-407E-A947-70E740481C1C}">
                <a14:useLocalDpi xmlns:a14="http://schemas.microsoft.com/office/drawing/2010/main"/>
              </a:ext>
            </a:extLst>
          </a:blip>
          <a:stretch>
            <a:fillRect/>
          </a:stretch>
        </p:blipFill>
        <p:spPr>
          <a:xfrm rot="10800000">
            <a:off x="0" y="5037632"/>
            <a:ext cx="12192000" cy="1820368"/>
          </a:xfrm>
          <a:prstGeom prst="rect">
            <a:avLst/>
          </a:prstGeom>
        </p:spPr>
      </p:pic>
      <p:pic>
        <p:nvPicPr>
          <p:cNvPr id="6" name="Graphic 2">
            <a:extLst>
              <a:ext uri="{FF2B5EF4-FFF2-40B4-BE49-F238E27FC236}">
                <a16:creationId xmlns:a16="http://schemas.microsoft.com/office/drawing/2014/main" id="{01185FEF-6E9F-46E9-B4DA-D1E0FC7BDDB8}"/>
              </a:ext>
            </a:extLst>
          </p:cNvPr>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50000"/>
          <a:stretch/>
        </p:blipFill>
        <p:spPr>
          <a:xfrm>
            <a:off x="3247169" y="4009169"/>
            <a:ext cx="5697665" cy="2848833"/>
          </a:xfrm>
          <a:prstGeom prst="rect">
            <a:avLst/>
          </a:prstGeom>
        </p:spPr>
      </p:pic>
      <p:sp>
        <p:nvSpPr>
          <p:cNvPr id="9" name="Title 1">
            <a:extLst>
              <a:ext uri="{FF2B5EF4-FFF2-40B4-BE49-F238E27FC236}">
                <a16:creationId xmlns:a16="http://schemas.microsoft.com/office/drawing/2014/main" id="{E6EA2348-FC4E-46ED-AF9B-65C01FDE6197}"/>
              </a:ext>
            </a:extLst>
          </p:cNvPr>
          <p:cNvSpPr>
            <a:spLocks noGrp="1"/>
          </p:cNvSpPr>
          <p:nvPr>
            <p:ph type="title"/>
          </p:nvPr>
        </p:nvSpPr>
        <p:spPr>
          <a:xfrm>
            <a:off x="838200" y="495300"/>
            <a:ext cx="10515600" cy="2592389"/>
          </a:xfrm>
        </p:spPr>
        <p:txBody>
          <a:bodyPr>
            <a:normAutofit/>
          </a:bodyPr>
          <a:lstStyle>
            <a:lvl1pPr algn="ctr">
              <a:lnSpc>
                <a:spcPct val="100000"/>
              </a:lnSpc>
              <a:defRPr sz="6600">
                <a:solidFill>
                  <a:srgbClr val="191919"/>
                </a:solidFill>
                <a:latin typeface="Roboto Bold"/>
              </a:defRPr>
            </a:lvl1pPr>
          </a:lstStyle>
          <a:p>
            <a:r>
              <a:rPr lang="en-US"/>
              <a:t>Click to edit Master title style</a:t>
            </a:r>
            <a:endParaRPr lang="en-US" dirty="0"/>
          </a:p>
        </p:txBody>
      </p:sp>
    </p:spTree>
    <p:extLst>
      <p:ext uri="{BB962C8B-B14F-4D97-AF65-F5344CB8AC3E}">
        <p14:creationId xmlns:p14="http://schemas.microsoft.com/office/powerpoint/2010/main" val="2474103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2" y="0"/>
            <a:ext cx="4338319" cy="68580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boto" panose="02000000000000000000" pitchFamily="2" charset="0"/>
            </a:endParaRPr>
          </a:p>
        </p:txBody>
      </p:sp>
      <p:sp>
        <p:nvSpPr>
          <p:cNvPr id="3" name="Title 1"/>
          <p:cNvSpPr>
            <a:spLocks noGrp="1"/>
          </p:cNvSpPr>
          <p:nvPr>
            <p:ph type="title"/>
          </p:nvPr>
        </p:nvSpPr>
        <p:spPr>
          <a:xfrm>
            <a:off x="4968242" y="556261"/>
            <a:ext cx="6492239" cy="5580380"/>
          </a:xfrm>
        </p:spPr>
        <p:txBody>
          <a:bodyPr>
            <a:normAutofit/>
          </a:bodyPr>
          <a:lstStyle>
            <a:lvl1pPr algn="l">
              <a:lnSpc>
                <a:spcPct val="100000"/>
              </a:lnSpc>
              <a:defRPr sz="6600">
                <a:solidFill>
                  <a:srgbClr val="191919"/>
                </a:solidFill>
                <a:latin typeface="Roboto Bold"/>
              </a:defRPr>
            </a:lvl1pPr>
          </a:lstStyle>
          <a:p>
            <a:r>
              <a:rPr lang="en-US" dirty="0"/>
              <a:t>Click to edit Master title style</a:t>
            </a: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22170909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2" y="0"/>
            <a:ext cx="4338319" cy="68580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boto" panose="02000000000000000000" pitchFamily="2" charset="0"/>
            </a:endParaRP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4327525" cy="6858000"/>
          </a:xfrm>
        </p:spPr>
        <p:txBody>
          <a:bodyPr/>
          <a:lstStyle>
            <a:lvl1pPr marL="0" indent="0">
              <a:buNone/>
              <a:defRPr/>
            </a:lvl1pPr>
          </a:lstStyle>
          <a:p>
            <a:r>
              <a:rPr lang="en-US" dirty="0"/>
              <a:t>Picture picture picture picture</a:t>
            </a:r>
          </a:p>
        </p:txBody>
      </p:sp>
      <p:sp>
        <p:nvSpPr>
          <p:cNvPr id="5" name="Content Placeholder 4">
            <a:extLst>
              <a:ext uri="{FF2B5EF4-FFF2-40B4-BE49-F238E27FC236}">
                <a16:creationId xmlns:a16="http://schemas.microsoft.com/office/drawing/2014/main" id="{E58DBD32-7ED6-754B-8C3D-335EB409CFA5}"/>
              </a:ext>
            </a:extLst>
          </p:cNvPr>
          <p:cNvSpPr>
            <a:spLocks noGrp="1"/>
          </p:cNvSpPr>
          <p:nvPr>
            <p:ph sz="quarter" idx="11"/>
          </p:nvPr>
        </p:nvSpPr>
        <p:spPr>
          <a:xfrm>
            <a:off x="4973637" y="606426"/>
            <a:ext cx="6800851" cy="5599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82912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1"/>
            <a:ext cx="9753600" cy="4965699"/>
          </a:xfrm>
        </p:spPr>
        <p:txBody>
          <a:bodyPr anchor="ctr"/>
          <a:lstStyle>
            <a:lvl1pPr algn="ctr">
              <a:lnSpc>
                <a:spcPct val="120000"/>
              </a:lnSpc>
              <a:defRPr sz="6000">
                <a:solidFill>
                  <a:schemeClr val="bg1"/>
                </a:solidFill>
              </a:defRPr>
            </a:lvl1pPr>
          </a:lstStyle>
          <a:p>
            <a:r>
              <a:rPr lang="en-US" dirty="0"/>
              <a:t>This is a breaker page, it can be used to split topics</a:t>
            </a:r>
          </a:p>
        </p:txBody>
      </p:sp>
      <p:pic>
        <p:nvPicPr>
          <p:cNvPr id="5" name="Picture 4">
            <a:extLst>
              <a:ext uri="{FF2B5EF4-FFF2-40B4-BE49-F238E27FC236}">
                <a16:creationId xmlns:a16="http://schemas.microsoft.com/office/drawing/2014/main" id="{44C170D5-FABC-45DA-8EAD-E8676169EB5D}"/>
              </a:ext>
            </a:extLst>
          </p:cNvPr>
          <p:cNvPicPr>
            <a:picLocks noChangeAspect="1"/>
          </p:cNvPicPr>
          <p:nvPr/>
        </p:nvPicPr>
        <p:blipFill>
          <a:blip r:embed="rId2"/>
          <a:stretch>
            <a:fillRect/>
          </a:stretch>
        </p:blipFill>
        <p:spPr>
          <a:xfrm>
            <a:off x="8957733" y="5642112"/>
            <a:ext cx="2662767" cy="635931"/>
          </a:xfrm>
          <a:prstGeom prst="rect">
            <a:avLst/>
          </a:prstGeom>
        </p:spPr>
      </p:pic>
    </p:spTree>
    <p:extLst>
      <p:ext uri="{BB962C8B-B14F-4D97-AF65-F5344CB8AC3E}">
        <p14:creationId xmlns:p14="http://schemas.microsoft.com/office/powerpoint/2010/main" val="3985366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952500"/>
            <a:ext cx="9753600" cy="3404347"/>
          </a:xfrm>
        </p:spPr>
        <p:txBody>
          <a:bodyPr anchor="t">
            <a:normAutofit/>
          </a:bodyPr>
          <a:lstStyle>
            <a:lvl1pPr algn="ctr">
              <a:lnSpc>
                <a:spcPct val="100000"/>
              </a:lnSpc>
              <a:defRPr sz="4800" b="0" i="0" baseline="0">
                <a:solidFill>
                  <a:srgbClr val="292929"/>
                </a:solidFill>
                <a:latin typeface="Roboto Regular"/>
                <a:cs typeface="Roboto Regular"/>
              </a:defRPr>
            </a:lvl1pPr>
          </a:lstStyle>
          <a:p>
            <a:r>
              <a:rPr lang="en-US" dirty="0"/>
              <a:t>“A very wise and interesting quote from someone great can go in this text box.”</a:t>
            </a:r>
          </a:p>
        </p:txBody>
      </p:sp>
      <p:sp>
        <p:nvSpPr>
          <p:cNvPr id="5" name="Subtitle 2"/>
          <p:cNvSpPr>
            <a:spLocks noGrp="1"/>
          </p:cNvSpPr>
          <p:nvPr>
            <p:ph type="subTitle" idx="1" hasCustomPrompt="1"/>
          </p:nvPr>
        </p:nvSpPr>
        <p:spPr>
          <a:xfrm>
            <a:off x="1149351" y="4596870"/>
            <a:ext cx="9817100" cy="881063"/>
          </a:xfrm>
        </p:spPr>
        <p:txBody>
          <a:bodyPr/>
          <a:lstStyle>
            <a:lvl1pPr marL="0" indent="0" algn="ctr">
              <a:buNone/>
              <a:defRPr sz="3200" b="0" i="0" baseline="0">
                <a:solidFill>
                  <a:srgbClr val="191919"/>
                </a:solidFill>
                <a:latin typeface="Roboto Bold"/>
                <a:cs typeface="Roboto Bold"/>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Pete Woodhouse</a:t>
            </a:r>
          </a:p>
        </p:txBody>
      </p:sp>
    </p:spTree>
    <p:extLst>
      <p:ext uri="{BB962C8B-B14F-4D97-AF65-F5344CB8AC3E}">
        <p14:creationId xmlns:p14="http://schemas.microsoft.com/office/powerpoint/2010/main" val="4022662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hree items">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692B8DB2-1091-1A4E-9A4C-67B232668221}"/>
              </a:ext>
            </a:extLst>
          </p:cNvPr>
          <p:cNvSpPr>
            <a:spLocks noGrp="1"/>
          </p:cNvSpPr>
          <p:nvPr>
            <p:ph type="body" sz="quarter" idx="12"/>
          </p:nvPr>
        </p:nvSpPr>
        <p:spPr>
          <a:xfrm>
            <a:off x="2070103" y="1790701"/>
            <a:ext cx="9330820" cy="1139075"/>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sp>
        <p:nvSpPr>
          <p:cNvPr id="11" name="Text Placeholder 3">
            <a:extLst>
              <a:ext uri="{FF2B5EF4-FFF2-40B4-BE49-F238E27FC236}">
                <a16:creationId xmlns:a16="http://schemas.microsoft.com/office/drawing/2014/main" id="{550BD79D-F3B6-F046-9E40-7F725CD0DF65}"/>
              </a:ext>
            </a:extLst>
          </p:cNvPr>
          <p:cNvSpPr>
            <a:spLocks noGrp="1"/>
          </p:cNvSpPr>
          <p:nvPr>
            <p:ph type="body" sz="quarter" idx="13"/>
          </p:nvPr>
        </p:nvSpPr>
        <p:spPr>
          <a:xfrm>
            <a:off x="2070102" y="3089792"/>
            <a:ext cx="9330820" cy="1139075"/>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sp>
        <p:nvSpPr>
          <p:cNvPr id="12" name="Text Placeholder 3">
            <a:extLst>
              <a:ext uri="{FF2B5EF4-FFF2-40B4-BE49-F238E27FC236}">
                <a16:creationId xmlns:a16="http://schemas.microsoft.com/office/drawing/2014/main" id="{9C34CA0C-207C-EA4C-A82F-CCE1EF8AB9E3}"/>
              </a:ext>
            </a:extLst>
          </p:cNvPr>
          <p:cNvSpPr>
            <a:spLocks noGrp="1"/>
          </p:cNvSpPr>
          <p:nvPr>
            <p:ph type="body" sz="quarter" idx="14"/>
          </p:nvPr>
        </p:nvSpPr>
        <p:spPr>
          <a:xfrm>
            <a:off x="2070101" y="4372261"/>
            <a:ext cx="9330820" cy="1139075"/>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pic>
        <p:nvPicPr>
          <p:cNvPr id="6" name="Picture 5">
            <a:extLst>
              <a:ext uri="{FF2B5EF4-FFF2-40B4-BE49-F238E27FC236}">
                <a16:creationId xmlns:a16="http://schemas.microsoft.com/office/drawing/2014/main" id="{8F4E03C3-6218-4AF1-A960-772863BCEB7B}"/>
              </a:ext>
            </a:extLst>
          </p:cNvPr>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33660870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845428" y="2495018"/>
            <a:ext cx="2846387" cy="1093788"/>
          </a:xfrm>
        </p:spPr>
        <p:txBody>
          <a:bodyPr>
            <a:normAutofit/>
          </a:bodyPr>
          <a:lstStyle>
            <a:lvl1pPr marL="0" indent="0" algn="ctr">
              <a:lnSpc>
                <a:spcPct val="100000"/>
              </a:lnSpc>
              <a:buNone/>
              <a:defRPr lang="en-US" sz="240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8"/>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3" name="Text Placeholder 19"/>
          <p:cNvSpPr>
            <a:spLocks noGrp="1"/>
          </p:cNvSpPr>
          <p:nvPr>
            <p:ph type="body" sz="quarter" idx="13" hasCustomPrompt="1"/>
          </p:nvPr>
        </p:nvSpPr>
        <p:spPr>
          <a:xfrm>
            <a:off x="8554537" y="2495018"/>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dirty="0"/>
              <a:t>Click to edit Master text styles</a:t>
            </a:r>
          </a:p>
        </p:txBody>
      </p:sp>
      <p:sp>
        <p:nvSpPr>
          <p:cNvPr id="27" name="Text Placeholder 19"/>
          <p:cNvSpPr>
            <a:spLocks noGrp="1"/>
          </p:cNvSpPr>
          <p:nvPr>
            <p:ph type="body" sz="quarter" idx="14"/>
          </p:nvPr>
        </p:nvSpPr>
        <p:spPr>
          <a:xfrm>
            <a:off x="845428" y="464883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4777257" y="464883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9" name="Text Placeholder 19"/>
          <p:cNvSpPr>
            <a:spLocks noGrp="1"/>
          </p:cNvSpPr>
          <p:nvPr>
            <p:ph type="body" sz="quarter" idx="16"/>
          </p:nvPr>
        </p:nvSpPr>
        <p:spPr>
          <a:xfrm>
            <a:off x="8554537" y="464883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Regular"/>
                <a:ea typeface="Roboto Regular"/>
                <a:cs typeface="Roboto Regular"/>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9" name="Picture 8"/>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14239863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7539134" y="243779"/>
            <a:ext cx="4395567" cy="6368419"/>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726870" y="24188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539482" y="4069019"/>
            <a:ext cx="7462820"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539482" y="3099097"/>
            <a:ext cx="7462820" cy="818705"/>
          </a:xfrm>
          <a:prstGeom prst="rect">
            <a:avLst/>
          </a:prstGeom>
        </p:spPr>
        <p:txBody>
          <a:bodyPr anchor="b"/>
          <a:lstStyle>
            <a:lvl1pPr>
              <a:lnSpc>
                <a:spcPct val="90000"/>
              </a:lnSpc>
              <a:defRPr sz="5333"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539482" y="5478611"/>
            <a:ext cx="714820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358806" y="538427"/>
            <a:ext cx="4120748" cy="1060647"/>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7579948" y="5138367"/>
            <a:ext cx="1297747" cy="965461"/>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2400"/>
          </a:p>
        </p:txBody>
      </p:sp>
    </p:spTree>
    <p:extLst>
      <p:ext uri="{BB962C8B-B14F-4D97-AF65-F5344CB8AC3E}">
        <p14:creationId xmlns:p14="http://schemas.microsoft.com/office/powerpoint/2010/main" val="982104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ix Points No Title">
    <p:spTree>
      <p:nvGrpSpPr>
        <p:cNvPr id="1" name=""/>
        <p:cNvGrpSpPr/>
        <p:nvPr/>
      </p:nvGrpSpPr>
      <p:grpSpPr>
        <a:xfrm>
          <a:off x="0" y="0"/>
          <a:ext cx="0" cy="0"/>
          <a:chOff x="0" y="0"/>
          <a:chExt cx="0" cy="0"/>
        </a:xfrm>
      </p:grpSpPr>
      <p:sp>
        <p:nvSpPr>
          <p:cNvPr id="21" name="Text Placeholder 19"/>
          <p:cNvSpPr>
            <a:spLocks noGrp="1"/>
          </p:cNvSpPr>
          <p:nvPr>
            <p:ph type="body" sz="quarter" idx="11"/>
          </p:nvPr>
        </p:nvSpPr>
        <p:spPr>
          <a:xfrm>
            <a:off x="845428" y="1997715"/>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4777257" y="1997715"/>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3" name="Text Placeholder 19"/>
          <p:cNvSpPr>
            <a:spLocks noGrp="1"/>
          </p:cNvSpPr>
          <p:nvPr>
            <p:ph type="body" sz="quarter" idx="13" hasCustomPrompt="1"/>
          </p:nvPr>
        </p:nvSpPr>
        <p:spPr>
          <a:xfrm>
            <a:off x="8554537" y="1997715"/>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dirty="0"/>
              <a:t>Click to edit Master text styles</a:t>
            </a:r>
          </a:p>
        </p:txBody>
      </p:sp>
      <p:sp>
        <p:nvSpPr>
          <p:cNvPr id="27" name="Text Placeholder 19"/>
          <p:cNvSpPr>
            <a:spLocks noGrp="1"/>
          </p:cNvSpPr>
          <p:nvPr>
            <p:ph type="body" sz="quarter" idx="14"/>
          </p:nvPr>
        </p:nvSpPr>
        <p:spPr>
          <a:xfrm>
            <a:off x="845428" y="471495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4777257" y="471495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9" name="Text Placeholder 19"/>
          <p:cNvSpPr>
            <a:spLocks noGrp="1"/>
          </p:cNvSpPr>
          <p:nvPr>
            <p:ph type="body" sz="quarter" idx="16"/>
          </p:nvPr>
        </p:nvSpPr>
        <p:spPr>
          <a:xfrm>
            <a:off x="8554537" y="4714950"/>
            <a:ext cx="2846387" cy="830997"/>
          </a:xfrm>
        </p:spPr>
        <p:txBody>
          <a:bodyPr>
            <a:sp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8" name="Picture 7"/>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34301135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Points">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1750773" y="2893367"/>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7438977" y="2893367"/>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1750773" y="4852409"/>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7438977" y="4852409"/>
            <a:ext cx="2846387" cy="1093788"/>
          </a:xfrm>
        </p:spPr>
        <p:txBody>
          <a:bodyPr>
            <a:normAutofit/>
          </a:bodyPr>
          <a:lstStyle>
            <a:lvl1pPr marL="0" indent="0" algn="ctr">
              <a:lnSpc>
                <a:spcPct val="100000"/>
              </a:lnSpc>
              <a:buNone/>
              <a:defRPr lang="en-US" sz="24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7" name="Picture 6"/>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13866978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Four Points">
    <p:spTree>
      <p:nvGrpSpPr>
        <p:cNvPr id="1" name=""/>
        <p:cNvGrpSpPr/>
        <p:nvPr/>
      </p:nvGrpSpPr>
      <p:grpSpPr>
        <a:xfrm>
          <a:off x="0" y="0"/>
          <a:ext cx="0" cy="0"/>
          <a:chOff x="0" y="0"/>
          <a:chExt cx="0" cy="0"/>
        </a:xfrm>
      </p:grpSpPr>
      <p:sp>
        <p:nvSpPr>
          <p:cNvPr id="21" name="Text Placeholder 19"/>
          <p:cNvSpPr>
            <a:spLocks noGrp="1"/>
          </p:cNvSpPr>
          <p:nvPr>
            <p:ph type="body" sz="quarter" idx="11"/>
          </p:nvPr>
        </p:nvSpPr>
        <p:spPr>
          <a:xfrm>
            <a:off x="886691" y="2213578"/>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6574895" y="2213578"/>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886691" y="4505126"/>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6574895" y="4505126"/>
            <a:ext cx="4835236" cy="834623"/>
          </a:xfrm>
        </p:spPr>
        <p:txBody>
          <a:bodyPr>
            <a:normAutofit/>
          </a:bodyPr>
          <a:lstStyle>
            <a:lvl1pPr marL="0" indent="0" algn="ctr">
              <a:lnSpc>
                <a:spcPct val="100000"/>
              </a:lnSpc>
              <a:buNone/>
              <a:defRPr lang="en-US" sz="2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11" name="Picture 10">
            <a:extLst>
              <a:ext uri="{FF2B5EF4-FFF2-40B4-BE49-F238E27FC236}">
                <a16:creationId xmlns:a16="http://schemas.microsoft.com/office/drawing/2014/main" id="{8C88F85C-BE13-46D6-981C-A6B912419E88}"/>
              </a:ext>
            </a:extLst>
          </p:cNvPr>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7844443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oints Smaller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1750773" y="3182206"/>
            <a:ext cx="2846387" cy="465357"/>
          </a:xfrm>
        </p:spPr>
        <p:txBody>
          <a:bodyPr>
            <a:normAutofit/>
          </a:bodyPr>
          <a:lstStyle>
            <a:lvl1pPr marL="0" indent="0" algn="ctr">
              <a:lnSpc>
                <a:spcPct val="100000"/>
              </a:lnSpc>
              <a:buNone/>
              <a:defRPr lang="en-US" sz="180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Master text styles</a:t>
            </a:r>
          </a:p>
        </p:txBody>
      </p:sp>
      <p:sp>
        <p:nvSpPr>
          <p:cNvPr id="22" name="Text Placeholder 19"/>
          <p:cNvSpPr>
            <a:spLocks noGrp="1"/>
          </p:cNvSpPr>
          <p:nvPr>
            <p:ph type="body" sz="quarter" idx="12"/>
          </p:nvPr>
        </p:nvSpPr>
        <p:spPr>
          <a:xfrm>
            <a:off x="7438977" y="3182206"/>
            <a:ext cx="2846387" cy="465357"/>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1750773" y="5466324"/>
            <a:ext cx="2846387" cy="465357"/>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7438977" y="5466324"/>
            <a:ext cx="2846387" cy="465357"/>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457178" indent="0">
              <a:buNone/>
              <a:defRPr/>
            </a:lvl2pPr>
            <a:lvl3pPr marL="914354" indent="0">
              <a:buNone/>
              <a:defRPr/>
            </a:lvl3pPr>
            <a:lvl4pPr marL="1371532" indent="0">
              <a:buNone/>
              <a:defRPr/>
            </a:lvl4pPr>
            <a:lvl5pPr marL="1828709" indent="0">
              <a:buNone/>
              <a:defRPr/>
            </a:lvl5pPr>
          </a:lstStyle>
          <a:p>
            <a:pPr marL="0" lvl="0" indent="0" algn="ctr" rtl="0" fontAlgn="base">
              <a:lnSpc>
                <a:spcPct val="100000"/>
              </a:lnSpc>
              <a:spcBef>
                <a:spcPts val="1000"/>
              </a:spcBef>
              <a:spcAft>
                <a:spcPct val="0"/>
              </a:spcAft>
              <a:buClr>
                <a:srgbClr val="CC0000"/>
              </a:buClr>
              <a:buSzPct val="100000"/>
              <a:buFont typeface="Arial"/>
              <a:buNone/>
            </a:pPr>
            <a:r>
              <a:rPr lang="en-US"/>
              <a:t>Click to edit Master text styles</a:t>
            </a:r>
          </a:p>
        </p:txBody>
      </p:sp>
      <p:pic>
        <p:nvPicPr>
          <p:cNvPr id="7" name="Picture 6"/>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8941957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hree items">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pic>
        <p:nvPicPr>
          <p:cNvPr id="6" name="Picture 5"/>
          <p:cNvPicPr>
            <a:picLocks noChangeAspect="1"/>
          </p:cNvPicPr>
          <p:nvPr/>
        </p:nvPicPr>
        <p:blipFill>
          <a:blip r:embed="rId2"/>
          <a:stretch>
            <a:fillRect/>
          </a:stretch>
        </p:blipFill>
        <p:spPr>
          <a:xfrm>
            <a:off x="10062632" y="6101613"/>
            <a:ext cx="1782232" cy="426187"/>
          </a:xfrm>
          <a:prstGeom prst="rect">
            <a:avLst/>
          </a:prstGeom>
        </p:spPr>
      </p:pic>
      <p:sp>
        <p:nvSpPr>
          <p:cNvPr id="7" name="Text Placeholder 3">
            <a:extLst>
              <a:ext uri="{FF2B5EF4-FFF2-40B4-BE49-F238E27FC236}">
                <a16:creationId xmlns:a16="http://schemas.microsoft.com/office/drawing/2014/main" id="{90786ABC-B889-43B8-A561-E86F226747F2}"/>
              </a:ext>
            </a:extLst>
          </p:cNvPr>
          <p:cNvSpPr>
            <a:spLocks noGrp="1"/>
          </p:cNvSpPr>
          <p:nvPr>
            <p:ph type="body" sz="quarter" idx="12"/>
          </p:nvPr>
        </p:nvSpPr>
        <p:spPr>
          <a:xfrm>
            <a:off x="2119358" y="1636873"/>
            <a:ext cx="9281565" cy="1081084"/>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6D2BE3-12DA-482F-9212-AE0EAF4A66ED}"/>
              </a:ext>
            </a:extLst>
          </p:cNvPr>
          <p:cNvSpPr>
            <a:spLocks noGrp="1"/>
          </p:cNvSpPr>
          <p:nvPr>
            <p:ph type="body" sz="quarter" idx="13"/>
          </p:nvPr>
        </p:nvSpPr>
        <p:spPr>
          <a:xfrm>
            <a:off x="2119356" y="2932273"/>
            <a:ext cx="9281565" cy="1081084"/>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90532371-1E5F-4C1A-B089-9BB412612387}"/>
              </a:ext>
            </a:extLst>
          </p:cNvPr>
          <p:cNvSpPr>
            <a:spLocks noGrp="1"/>
          </p:cNvSpPr>
          <p:nvPr>
            <p:ph type="body" sz="quarter" idx="14"/>
          </p:nvPr>
        </p:nvSpPr>
        <p:spPr>
          <a:xfrm>
            <a:off x="2119356" y="4243021"/>
            <a:ext cx="9281565" cy="1081084"/>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Tree>
    <p:extLst>
      <p:ext uri="{BB962C8B-B14F-4D97-AF65-F5344CB8AC3E}">
        <p14:creationId xmlns:p14="http://schemas.microsoft.com/office/powerpoint/2010/main" val="9746360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2_Image with cap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857A1-BBC5-464D-92CA-87100A33F24D}"/>
              </a:ext>
            </a:extLst>
          </p:cNvPr>
          <p:cNvPicPr>
            <a:picLocks noChangeAspect="1"/>
          </p:cNvPicPr>
          <p:nvPr/>
        </p:nvPicPr>
        <p:blipFill>
          <a:blip r:embed="rId2"/>
          <a:stretch>
            <a:fillRect/>
          </a:stretch>
        </p:blipFill>
        <p:spPr>
          <a:xfrm>
            <a:off x="10062632" y="6110077"/>
            <a:ext cx="1782232" cy="426187"/>
          </a:xfrm>
          <a:prstGeom prst="rect">
            <a:avLst/>
          </a:prstGeom>
        </p:spPr>
      </p:pic>
    </p:spTree>
    <p:extLst>
      <p:ext uri="{BB962C8B-B14F-4D97-AF65-F5344CB8AC3E}">
        <p14:creationId xmlns:p14="http://schemas.microsoft.com/office/powerpoint/2010/main" val="12455443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838202" y="1825624"/>
            <a:ext cx="5058103" cy="3227639"/>
          </a:xfrm>
        </p:spPr>
        <p:txBody>
          <a:bodyPr>
            <a:normAutofit/>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10062632" y="6101613"/>
            <a:ext cx="1782232" cy="426187"/>
          </a:xfrm>
          <a:prstGeom prst="rect">
            <a:avLst/>
          </a:prstGeom>
        </p:spPr>
      </p:pic>
      <p:sp>
        <p:nvSpPr>
          <p:cNvPr id="7" name="Content Placeholder 2"/>
          <p:cNvSpPr>
            <a:spLocks noGrp="1"/>
          </p:cNvSpPr>
          <p:nvPr>
            <p:ph idx="10"/>
          </p:nvPr>
        </p:nvSpPr>
        <p:spPr>
          <a:xfrm>
            <a:off x="6106511" y="1825625"/>
            <a:ext cx="5058103" cy="2857211"/>
          </a:xfrm>
        </p:spPr>
        <p:txBody>
          <a:bodyPr>
            <a:normAutofit/>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97661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a:t>Click to edit Master title style</a:t>
            </a:r>
            <a:endParaRPr lang="en-US" dirty="0"/>
          </a:p>
        </p:txBody>
      </p:sp>
      <p:sp>
        <p:nvSpPr>
          <p:cNvPr id="3" name="Content Placeholder 2"/>
          <p:cNvSpPr>
            <a:spLocks noGrp="1"/>
          </p:cNvSpPr>
          <p:nvPr>
            <p:ph idx="1"/>
          </p:nvPr>
        </p:nvSpPr>
        <p:spPr>
          <a:xfrm>
            <a:off x="838202" y="1825625"/>
            <a:ext cx="5058103" cy="4351339"/>
          </a:xfrm>
        </p:spPr>
        <p:txBody>
          <a:bodyPr>
            <a:normAutofit/>
          </a:bodyPr>
          <a:lstStyle>
            <a:lvl1pPr>
              <a:lnSpc>
                <a:spcPct val="100000"/>
              </a:lnSpc>
              <a:defRPr lang="en-US" dirty="0"/>
            </a:lvl1pPr>
            <a:lvl2pPr>
              <a:lnSpc>
                <a:spcPct val="100000"/>
              </a:lnSpc>
              <a:defRPr lang="en-US" dirty="0"/>
            </a:lvl2pPr>
            <a:lvl3pPr>
              <a:lnSpc>
                <a:spcPct val="100000"/>
              </a:lnSpc>
              <a:defRPr lang="en-US" dirty="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idx="10"/>
          </p:nvPr>
        </p:nvSpPr>
        <p:spPr>
          <a:xfrm>
            <a:off x="6106511" y="1825625"/>
            <a:ext cx="5058103" cy="4351339"/>
          </a:xfrm>
        </p:spPr>
        <p:txBody>
          <a:bodyPr>
            <a:normAutofit/>
          </a:bodyPr>
          <a:lstStyle>
            <a:lvl1pPr>
              <a:lnSpc>
                <a:spcPct val="100000"/>
              </a:lnSpc>
              <a:defRPr lang="en-US" dirty="0"/>
            </a:lvl1pPr>
            <a:lvl2pPr>
              <a:lnSpc>
                <a:spcPct val="100000"/>
              </a:lnSpc>
              <a:defRPr lang="en-US" dirty="0"/>
            </a:lvl2pPr>
            <a:lvl3pPr>
              <a:lnSpc>
                <a:spcPct val="100000"/>
              </a:lnSpc>
              <a:defRPr lang="en-US" dirty="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a:extLst>
              <a:ext uri="{FF2B5EF4-FFF2-40B4-BE49-F238E27FC236}">
                <a16:creationId xmlns:a16="http://schemas.microsoft.com/office/drawing/2014/main" id="{AD602688-FC63-4826-8B21-569DE79F976E}"/>
              </a:ext>
            </a:extLst>
          </p:cNvPr>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8311157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3_three items">
    <p:spTree>
      <p:nvGrpSpPr>
        <p:cNvPr id="1" name=""/>
        <p:cNvGrpSpPr/>
        <p:nvPr/>
      </p:nvGrpSpPr>
      <p:grpSpPr>
        <a:xfrm>
          <a:off x="0" y="0"/>
          <a:ext cx="0" cy="0"/>
          <a:chOff x="0" y="0"/>
          <a:chExt cx="0" cy="0"/>
        </a:xfrm>
      </p:grpSpPr>
      <p:sp>
        <p:nvSpPr>
          <p:cNvPr id="2" name="Title 1"/>
          <p:cNvSpPr>
            <a:spLocks noGrp="1"/>
          </p:cNvSpPr>
          <p:nvPr>
            <p:ph type="title"/>
          </p:nvPr>
        </p:nvSpPr>
        <p:spPr>
          <a:xfrm>
            <a:off x="838200" y="469233"/>
            <a:ext cx="10562723" cy="1054769"/>
          </a:xfrm>
        </p:spPr>
        <p:txBody>
          <a:bodyPr/>
          <a:lstStyle>
            <a:lvl1pPr algn="l">
              <a:defRPr lang="en-US" dirty="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692B8DB2-1091-1A4E-9A4C-67B232668221}"/>
              </a:ext>
            </a:extLst>
          </p:cNvPr>
          <p:cNvSpPr>
            <a:spLocks noGrp="1"/>
          </p:cNvSpPr>
          <p:nvPr>
            <p:ph type="body" sz="quarter" idx="12"/>
          </p:nvPr>
        </p:nvSpPr>
        <p:spPr>
          <a:xfrm>
            <a:off x="2814223" y="1790701"/>
            <a:ext cx="8586700" cy="1231900"/>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11" name="Text Placeholder 3">
            <a:extLst>
              <a:ext uri="{FF2B5EF4-FFF2-40B4-BE49-F238E27FC236}">
                <a16:creationId xmlns:a16="http://schemas.microsoft.com/office/drawing/2014/main" id="{550BD79D-F3B6-F046-9E40-7F725CD0DF65}"/>
              </a:ext>
            </a:extLst>
          </p:cNvPr>
          <p:cNvSpPr>
            <a:spLocks noGrp="1"/>
          </p:cNvSpPr>
          <p:nvPr>
            <p:ph type="body" sz="quarter" idx="13"/>
          </p:nvPr>
        </p:nvSpPr>
        <p:spPr>
          <a:xfrm>
            <a:off x="2814222" y="3086101"/>
            <a:ext cx="8586700" cy="1231900"/>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12" name="Text Placeholder 3">
            <a:extLst>
              <a:ext uri="{FF2B5EF4-FFF2-40B4-BE49-F238E27FC236}">
                <a16:creationId xmlns:a16="http://schemas.microsoft.com/office/drawing/2014/main" id="{9C34CA0C-207C-EA4C-A82F-CCE1EF8AB9E3}"/>
              </a:ext>
            </a:extLst>
          </p:cNvPr>
          <p:cNvSpPr>
            <a:spLocks noGrp="1"/>
          </p:cNvSpPr>
          <p:nvPr>
            <p:ph type="body" sz="quarter" idx="14"/>
          </p:nvPr>
        </p:nvSpPr>
        <p:spPr>
          <a:xfrm>
            <a:off x="2814222" y="4396849"/>
            <a:ext cx="8586700" cy="1231900"/>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pic>
        <p:nvPicPr>
          <p:cNvPr id="13" name="Picture 12">
            <a:extLst>
              <a:ext uri="{FF2B5EF4-FFF2-40B4-BE49-F238E27FC236}">
                <a16:creationId xmlns:a16="http://schemas.microsoft.com/office/drawing/2014/main" id="{149115A3-EE9F-4E6E-AD8B-23E7380D440D}"/>
              </a:ext>
            </a:extLst>
          </p:cNvPr>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32592767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1096963"/>
            <a:ext cx="9753600" cy="3703639"/>
          </a:xfrm>
        </p:spPr>
        <p:txBody>
          <a:bodyPr anchor="t"/>
          <a:lstStyle>
            <a:lvl1pPr algn="ctr">
              <a:lnSpc>
                <a:spcPct val="120000"/>
              </a:lnSpc>
              <a:defRPr sz="6000" b="0" i="0" baseline="0">
                <a:solidFill>
                  <a:srgbClr val="292929"/>
                </a:solidFill>
                <a:latin typeface="Roboto Regular"/>
                <a:cs typeface="Roboto Regular"/>
              </a:defRPr>
            </a:lvl1pPr>
          </a:lstStyle>
          <a:p>
            <a:r>
              <a:rPr lang="en-US" dirty="0"/>
              <a:t>“A very wise and interesting quote from someone great can go in this text box.”</a:t>
            </a:r>
          </a:p>
        </p:txBody>
      </p:sp>
      <p:sp>
        <p:nvSpPr>
          <p:cNvPr id="5" name="Subtitle 2"/>
          <p:cNvSpPr>
            <a:spLocks noGrp="1"/>
          </p:cNvSpPr>
          <p:nvPr>
            <p:ph type="subTitle" idx="1" hasCustomPrompt="1"/>
          </p:nvPr>
        </p:nvSpPr>
        <p:spPr>
          <a:xfrm>
            <a:off x="1130301" y="5024438"/>
            <a:ext cx="9817100" cy="881063"/>
          </a:xfrm>
        </p:spPr>
        <p:txBody>
          <a:bodyPr/>
          <a:lstStyle>
            <a:lvl1pPr marL="0" indent="0" algn="ctr">
              <a:buNone/>
              <a:defRPr sz="3200" b="0" i="0" baseline="0">
                <a:solidFill>
                  <a:srgbClr val="191919"/>
                </a:solidFill>
                <a:latin typeface="Roboto Bold"/>
                <a:cs typeface="Roboto Bold"/>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Pete Woodhouse</a:t>
            </a:r>
          </a:p>
        </p:txBody>
      </p:sp>
    </p:spTree>
    <p:extLst>
      <p:ext uri="{BB962C8B-B14F-4D97-AF65-F5344CB8AC3E}">
        <p14:creationId xmlns:p14="http://schemas.microsoft.com/office/powerpoint/2010/main" val="380583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5240555" y="269298"/>
            <a:ext cx="6698421" cy="6344857"/>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563578" y="1562168"/>
            <a:ext cx="1385433" cy="1385433"/>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389026" y="3429000"/>
            <a:ext cx="5344279" cy="1803317"/>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0315045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Breaker page- Whit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1"/>
            <a:ext cx="9753600" cy="4965699"/>
          </a:xfrm>
        </p:spPr>
        <p:txBody>
          <a:bodyPr anchor="ctr"/>
          <a:lstStyle>
            <a:lvl1pPr algn="ctr">
              <a:lnSpc>
                <a:spcPct val="120000"/>
              </a:lnSpc>
              <a:defRPr lang="en-US" dirty="0">
                <a:solidFill>
                  <a:schemeClr val="tx1">
                    <a:lumMod val="85000"/>
                    <a:lumOff val="15000"/>
                  </a:schemeClr>
                </a:solidFill>
              </a:defRPr>
            </a:lvl1pPr>
          </a:lstStyle>
          <a:p>
            <a:r>
              <a:rPr lang="en-US" dirty="0"/>
              <a:t>This is a breaker page, it can be used to split topics</a:t>
            </a:r>
          </a:p>
        </p:txBody>
      </p:sp>
      <p:pic>
        <p:nvPicPr>
          <p:cNvPr id="3" name="Picture 2">
            <a:extLst>
              <a:ext uri="{FF2B5EF4-FFF2-40B4-BE49-F238E27FC236}">
                <a16:creationId xmlns:a16="http://schemas.microsoft.com/office/drawing/2014/main" id="{9CCA4D81-32C8-45BA-9160-C9FA7A904113}"/>
              </a:ext>
            </a:extLst>
          </p:cNvPr>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23868737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peaker slide two speakers">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688380" y="12065"/>
            <a:ext cx="7503621" cy="6839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boto" panose="02000000000000000000" pitchFamily="2" charset="0"/>
            </a:endParaRPr>
          </a:p>
        </p:txBody>
      </p:sp>
      <p:sp>
        <p:nvSpPr>
          <p:cNvPr id="2" name="Title 1"/>
          <p:cNvSpPr>
            <a:spLocks noGrp="1"/>
          </p:cNvSpPr>
          <p:nvPr>
            <p:ph type="title" hasCustomPrompt="1"/>
          </p:nvPr>
        </p:nvSpPr>
        <p:spPr>
          <a:xfrm>
            <a:off x="664525" y="2438945"/>
            <a:ext cx="4331368" cy="627904"/>
          </a:xfrm>
        </p:spPr>
        <p:txBody>
          <a:bodyPr anchor="b"/>
          <a:lstStyle>
            <a:lvl1pPr algn="l">
              <a:defRPr sz="3733"/>
            </a:lvl1pPr>
          </a:lstStyle>
          <a:p>
            <a:r>
              <a:rPr lang="en-US" dirty="0"/>
              <a:t>Speaker Name</a:t>
            </a:r>
          </a:p>
        </p:txBody>
      </p:sp>
      <p:sp>
        <p:nvSpPr>
          <p:cNvPr id="18" name="Text Placeholder 17"/>
          <p:cNvSpPr>
            <a:spLocks noGrp="1"/>
          </p:cNvSpPr>
          <p:nvPr>
            <p:ph type="body" sz="quarter" idx="10" hasCustomPrompt="1"/>
          </p:nvPr>
        </p:nvSpPr>
        <p:spPr>
          <a:xfrm>
            <a:off x="664755" y="3194536"/>
            <a:ext cx="4330700" cy="540913"/>
          </a:xfrm>
        </p:spPr>
        <p:txBody>
          <a:bodyPr/>
          <a:lstStyle>
            <a:lvl1pPr marL="0" marR="0" indent="0" algn="l" defTabSz="609570" rtl="0" eaLnBrk="1" fontAlgn="auto" latinLnBrk="0" hangingPunct="1">
              <a:lnSpc>
                <a:spcPct val="100000"/>
              </a:lnSpc>
              <a:spcBef>
                <a:spcPct val="0"/>
              </a:spcBef>
              <a:spcAft>
                <a:spcPts val="0"/>
              </a:spcAft>
              <a:buClrTx/>
              <a:buSzTx/>
              <a:buFontTx/>
              <a:buNone/>
              <a:tabLst/>
              <a:defRPr kumimoji="0" lang="en-US" sz="2133" b="0" i="0" u="none" strike="noStrike" kern="1200" cap="none" spc="0" normalizeH="0" baseline="0" dirty="0">
                <a:ln>
                  <a:noFill/>
                </a:ln>
                <a:solidFill>
                  <a:srgbClr val="CD0000"/>
                </a:solidFill>
                <a:effectLst/>
                <a:uLnTx/>
                <a:uFillTx/>
                <a:latin typeface="Roboto" panose="02000000000000000000" pitchFamily="2" charset="0"/>
                <a:ea typeface="Roboto" panose="02000000000000000000" pitchFamily="2"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657567" y="3987155"/>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3"/>
            <a:ext cx="1924051" cy="1924049"/>
          </a:xfrm>
          <a:prstGeom prst="ellipse">
            <a:avLst/>
          </a:prstGeom>
          <a:solidFill>
            <a:schemeClr val="bg2">
              <a:lumMod val="95000"/>
            </a:schemeClr>
          </a:solidFill>
        </p:spPr>
        <p:txBody>
          <a:bodyPr anchor="ctr"/>
          <a:lstStyle>
            <a:lvl1pPr algn="ctr">
              <a:defRPr sz="1400"/>
            </a:lvl1pPr>
          </a:lstStyle>
          <a:p>
            <a:r>
              <a:rPr lang="en-US"/>
              <a:t>PLACE YOUR PHOTO HERE</a:t>
            </a:r>
          </a:p>
        </p:txBody>
      </p:sp>
      <p:sp>
        <p:nvSpPr>
          <p:cNvPr id="41" name="Text Placeholder 17"/>
          <p:cNvSpPr>
            <a:spLocks noGrp="1"/>
          </p:cNvSpPr>
          <p:nvPr>
            <p:ph type="body" sz="quarter" idx="14" hasCustomPrompt="1"/>
          </p:nvPr>
        </p:nvSpPr>
        <p:spPr>
          <a:xfrm>
            <a:off x="657567" y="4600972"/>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a:t>Biography Point Two</a:t>
            </a:r>
          </a:p>
        </p:txBody>
      </p:sp>
      <p:sp>
        <p:nvSpPr>
          <p:cNvPr id="27" name="Text Placeholder 17">
            <a:extLst>
              <a:ext uri="{FF2B5EF4-FFF2-40B4-BE49-F238E27FC236}">
                <a16:creationId xmlns:a16="http://schemas.microsoft.com/office/drawing/2014/main" id="{A938C822-20B7-FC4A-9832-1418F34C17C7}"/>
              </a:ext>
            </a:extLst>
          </p:cNvPr>
          <p:cNvSpPr>
            <a:spLocks noGrp="1"/>
          </p:cNvSpPr>
          <p:nvPr>
            <p:ph type="body" sz="quarter" idx="22" hasCustomPrompt="1"/>
          </p:nvPr>
        </p:nvSpPr>
        <p:spPr>
          <a:xfrm>
            <a:off x="6686979" y="3194536"/>
            <a:ext cx="4330700" cy="540913"/>
          </a:xfrm>
        </p:spPr>
        <p:txBody>
          <a:bodyPr/>
          <a:lstStyle>
            <a:lvl1pPr marL="0" marR="0" indent="0" algn="l" defTabSz="609570" rtl="0" eaLnBrk="1" fontAlgn="auto" latinLnBrk="0" hangingPunct="1">
              <a:lnSpc>
                <a:spcPct val="100000"/>
              </a:lnSpc>
              <a:spcBef>
                <a:spcPct val="0"/>
              </a:spcBef>
              <a:spcAft>
                <a:spcPts val="0"/>
              </a:spcAft>
              <a:buClrTx/>
              <a:buSzTx/>
              <a:buFontTx/>
              <a:buNone/>
              <a:tabLst/>
              <a:defRPr kumimoji="0" lang="en-US" sz="2133" b="0" i="0" u="none" strike="noStrike" kern="1200" cap="none" spc="0" normalizeH="0" baseline="0" dirty="0">
                <a:ln>
                  <a:noFill/>
                </a:ln>
                <a:solidFill>
                  <a:srgbClr val="CD0000"/>
                </a:solidFill>
                <a:effectLst/>
                <a:uLnTx/>
                <a:uFillTx/>
                <a:latin typeface="Roboto" panose="02000000000000000000" pitchFamily="2" charset="0"/>
                <a:ea typeface="Roboto" panose="02000000000000000000" pitchFamily="2" charset="0"/>
                <a:cs typeface="Segoe UI Light" charset="0"/>
              </a:defRPr>
            </a:lvl1pPr>
          </a:lstStyle>
          <a:p>
            <a:pPr lvl="0"/>
            <a:r>
              <a:rPr lang="en-US" dirty="0"/>
              <a:t>Title, Company</a:t>
            </a:r>
          </a:p>
        </p:txBody>
      </p:sp>
      <p:sp>
        <p:nvSpPr>
          <p:cNvPr id="29" name="Picture Placeholder 38">
            <a:extLst>
              <a:ext uri="{FF2B5EF4-FFF2-40B4-BE49-F238E27FC236}">
                <a16:creationId xmlns:a16="http://schemas.microsoft.com/office/drawing/2014/main" id="{5A404472-35A3-8A4B-BA38-2041930CBCE4}"/>
              </a:ext>
            </a:extLst>
          </p:cNvPr>
          <p:cNvSpPr>
            <a:spLocks noGrp="1"/>
          </p:cNvSpPr>
          <p:nvPr>
            <p:ph type="pic" sz="quarter" idx="24" hasCustomPrompt="1"/>
          </p:nvPr>
        </p:nvSpPr>
        <p:spPr>
          <a:xfrm>
            <a:off x="6686749" y="453293"/>
            <a:ext cx="1924051" cy="1924049"/>
          </a:xfrm>
          <a:prstGeom prst="ellipse">
            <a:avLst/>
          </a:prstGeom>
          <a:solidFill>
            <a:schemeClr val="bg2">
              <a:lumMod val="95000"/>
            </a:schemeClr>
          </a:solidFill>
        </p:spPr>
        <p:txBody>
          <a:bodyPr anchor="ctr"/>
          <a:lstStyle>
            <a:lvl1pPr algn="ctr">
              <a:defRPr sz="1400"/>
            </a:lvl1pPr>
          </a:lstStyle>
          <a:p>
            <a:r>
              <a:rPr lang="en-US"/>
              <a:t>PLACE YOUR PHOTO HERE</a:t>
            </a:r>
          </a:p>
        </p:txBody>
      </p:sp>
      <p:sp>
        <p:nvSpPr>
          <p:cNvPr id="34" name="Text Placeholder 17">
            <a:extLst>
              <a:ext uri="{FF2B5EF4-FFF2-40B4-BE49-F238E27FC236}">
                <a16:creationId xmlns:a16="http://schemas.microsoft.com/office/drawing/2014/main" id="{94680E0F-6A7C-E146-952C-F3175B1A9127}"/>
              </a:ext>
            </a:extLst>
          </p:cNvPr>
          <p:cNvSpPr>
            <a:spLocks noGrp="1"/>
          </p:cNvSpPr>
          <p:nvPr>
            <p:ph type="body" sz="quarter" idx="27" hasCustomPrompt="1"/>
          </p:nvPr>
        </p:nvSpPr>
        <p:spPr>
          <a:xfrm>
            <a:off x="657567" y="5828605"/>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a:t>@</a:t>
            </a:r>
            <a:r>
              <a:rPr lang="en-US" err="1"/>
              <a:t>twitterifyoulike</a:t>
            </a:r>
            <a:endParaRPr lang="en-US"/>
          </a:p>
        </p:txBody>
      </p:sp>
      <p:sp>
        <p:nvSpPr>
          <p:cNvPr id="35" name="Text Placeholder 17">
            <a:extLst>
              <a:ext uri="{FF2B5EF4-FFF2-40B4-BE49-F238E27FC236}">
                <a16:creationId xmlns:a16="http://schemas.microsoft.com/office/drawing/2014/main" id="{6D01FEBB-EDE7-454C-B115-1C0826FC149D}"/>
              </a:ext>
            </a:extLst>
          </p:cNvPr>
          <p:cNvSpPr>
            <a:spLocks noGrp="1"/>
          </p:cNvSpPr>
          <p:nvPr>
            <p:ph type="body" sz="quarter" idx="28" hasCustomPrompt="1"/>
          </p:nvPr>
        </p:nvSpPr>
        <p:spPr>
          <a:xfrm>
            <a:off x="657567" y="5214789"/>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err="1"/>
              <a:t>youremail@place.com</a:t>
            </a:r>
            <a:endParaRPr lang="en-US"/>
          </a:p>
        </p:txBody>
      </p:sp>
      <p:sp>
        <p:nvSpPr>
          <p:cNvPr id="45" name="Text Placeholder 17">
            <a:extLst>
              <a:ext uri="{FF2B5EF4-FFF2-40B4-BE49-F238E27FC236}">
                <a16:creationId xmlns:a16="http://schemas.microsoft.com/office/drawing/2014/main" id="{F6191A29-814A-5642-BC1B-7F97E8B93801}"/>
              </a:ext>
            </a:extLst>
          </p:cNvPr>
          <p:cNvSpPr>
            <a:spLocks noGrp="1"/>
          </p:cNvSpPr>
          <p:nvPr>
            <p:ph type="body" sz="quarter" idx="31" hasCustomPrompt="1"/>
          </p:nvPr>
        </p:nvSpPr>
        <p:spPr>
          <a:xfrm>
            <a:off x="12439880" y="4938020"/>
            <a:ext cx="3731691"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a:t>
            </a:r>
            <a:r>
              <a:rPr lang="en-US" dirty="0" err="1"/>
              <a:t>twitterifyoulike</a:t>
            </a:r>
            <a:endParaRPr lang="en-US" dirty="0"/>
          </a:p>
        </p:txBody>
      </p:sp>
      <p:sp>
        <p:nvSpPr>
          <p:cNvPr id="4" name="Content Placeholder 3">
            <a:extLst>
              <a:ext uri="{FF2B5EF4-FFF2-40B4-BE49-F238E27FC236}">
                <a16:creationId xmlns:a16="http://schemas.microsoft.com/office/drawing/2014/main" id="{AE07B460-9B8E-184E-8973-1D6C549D022E}"/>
              </a:ext>
            </a:extLst>
          </p:cNvPr>
          <p:cNvSpPr>
            <a:spLocks noGrp="1"/>
          </p:cNvSpPr>
          <p:nvPr>
            <p:ph sz="quarter" idx="36" hasCustomPrompt="1"/>
          </p:nvPr>
        </p:nvSpPr>
        <p:spPr>
          <a:xfrm>
            <a:off x="6686751" y="2438200"/>
            <a:ext cx="4330700" cy="628651"/>
          </a:xfrm>
        </p:spPr>
        <p:txBody>
          <a:bodyPr>
            <a:normAutofit/>
          </a:bodyPr>
          <a:lstStyle>
            <a:lvl1pPr marL="0" indent="0" algn="l" rtl="0" eaLnBrk="1" fontAlgn="base" hangingPunct="1">
              <a:lnSpc>
                <a:spcPct val="90000"/>
              </a:lnSpc>
              <a:spcBef>
                <a:spcPct val="0"/>
              </a:spcBef>
              <a:spcAft>
                <a:spcPct val="0"/>
              </a:spcAft>
              <a:buNone/>
              <a:defRPr lang="en-US" sz="3733" b="0" i="0" kern="1200" dirty="0">
                <a:solidFill>
                  <a:srgbClr val="191919"/>
                </a:solidFill>
                <a:latin typeface="Roboto Medium"/>
                <a:ea typeface="+mj-ea"/>
                <a:cs typeface="Roboto Medium"/>
              </a:defRPr>
            </a:lvl1pPr>
          </a:lstStyle>
          <a:p>
            <a:pPr lvl="0"/>
            <a:r>
              <a:rPr lang="en-US" dirty="0"/>
              <a:t>Speaker Name</a:t>
            </a:r>
          </a:p>
        </p:txBody>
      </p:sp>
      <p:sp>
        <p:nvSpPr>
          <p:cNvPr id="55" name="Text Placeholder 17">
            <a:extLst>
              <a:ext uri="{FF2B5EF4-FFF2-40B4-BE49-F238E27FC236}">
                <a16:creationId xmlns:a16="http://schemas.microsoft.com/office/drawing/2014/main" id="{BB40FD3D-4342-0E4A-8B3A-11AE2337D9F5}"/>
              </a:ext>
            </a:extLst>
          </p:cNvPr>
          <p:cNvSpPr>
            <a:spLocks noGrp="1"/>
          </p:cNvSpPr>
          <p:nvPr>
            <p:ph type="body" sz="quarter" idx="37" hasCustomPrompt="1"/>
          </p:nvPr>
        </p:nvSpPr>
        <p:spPr>
          <a:xfrm>
            <a:off x="6686749" y="3973853"/>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a:t>Biography Point One</a:t>
            </a:r>
          </a:p>
        </p:txBody>
      </p:sp>
      <p:sp>
        <p:nvSpPr>
          <p:cNvPr id="56" name="Text Placeholder 17">
            <a:extLst>
              <a:ext uri="{FF2B5EF4-FFF2-40B4-BE49-F238E27FC236}">
                <a16:creationId xmlns:a16="http://schemas.microsoft.com/office/drawing/2014/main" id="{40A2BE89-75E6-EC4F-A876-930A4939F65E}"/>
              </a:ext>
            </a:extLst>
          </p:cNvPr>
          <p:cNvSpPr>
            <a:spLocks noGrp="1"/>
          </p:cNvSpPr>
          <p:nvPr>
            <p:ph type="body" sz="quarter" idx="38" hasCustomPrompt="1"/>
          </p:nvPr>
        </p:nvSpPr>
        <p:spPr>
          <a:xfrm>
            <a:off x="6686749" y="4587671"/>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a:t>Biography Point Two</a:t>
            </a:r>
          </a:p>
        </p:txBody>
      </p:sp>
      <p:sp>
        <p:nvSpPr>
          <p:cNvPr id="57" name="Text Placeholder 17">
            <a:extLst>
              <a:ext uri="{FF2B5EF4-FFF2-40B4-BE49-F238E27FC236}">
                <a16:creationId xmlns:a16="http://schemas.microsoft.com/office/drawing/2014/main" id="{0EF5BCCD-03A9-0948-B454-8163E68EF73C}"/>
              </a:ext>
            </a:extLst>
          </p:cNvPr>
          <p:cNvSpPr>
            <a:spLocks noGrp="1"/>
          </p:cNvSpPr>
          <p:nvPr>
            <p:ph type="body" sz="quarter" idx="39" hasCustomPrompt="1"/>
          </p:nvPr>
        </p:nvSpPr>
        <p:spPr>
          <a:xfrm>
            <a:off x="6686749" y="5815304"/>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a:t>@</a:t>
            </a:r>
            <a:r>
              <a:rPr lang="en-US" err="1"/>
              <a:t>twitterifyoulike</a:t>
            </a:r>
            <a:endParaRPr lang="en-US"/>
          </a:p>
        </p:txBody>
      </p:sp>
      <p:sp>
        <p:nvSpPr>
          <p:cNvPr id="58" name="Text Placeholder 17">
            <a:extLst>
              <a:ext uri="{FF2B5EF4-FFF2-40B4-BE49-F238E27FC236}">
                <a16:creationId xmlns:a16="http://schemas.microsoft.com/office/drawing/2014/main" id="{23CC454D-8377-1A46-A1AC-9463A9669C5F}"/>
              </a:ext>
            </a:extLst>
          </p:cNvPr>
          <p:cNvSpPr>
            <a:spLocks noGrp="1"/>
          </p:cNvSpPr>
          <p:nvPr>
            <p:ph type="body" sz="quarter" idx="40" hasCustomPrompt="1"/>
          </p:nvPr>
        </p:nvSpPr>
        <p:spPr>
          <a:xfrm>
            <a:off x="6686749" y="5201488"/>
            <a:ext cx="4331368"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err="1"/>
              <a:t>youremail@place.com</a:t>
            </a:r>
            <a:endParaRPr lang="en-US"/>
          </a:p>
        </p:txBody>
      </p:sp>
    </p:spTree>
    <p:extLst>
      <p:ext uri="{BB962C8B-B14F-4D97-AF65-F5344CB8AC3E}">
        <p14:creationId xmlns:p14="http://schemas.microsoft.com/office/powerpoint/2010/main" val="35287932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168401" y="4059237"/>
            <a:ext cx="9817100" cy="1655763"/>
          </a:xfrm>
        </p:spPr>
        <p:txBody>
          <a:bodyPr/>
          <a:lstStyle>
            <a:lvl1pPr marL="0" indent="0" algn="ctr">
              <a:buNone/>
              <a:defRPr sz="2400" b="0" i="0">
                <a:solidFill>
                  <a:schemeClr val="bg1"/>
                </a:solidFill>
                <a:latin typeface="Roboto Regular"/>
                <a:cs typeface="Roboto Regular"/>
              </a:defRPr>
            </a:lvl1pPr>
            <a:lvl2pPr marL="457198" indent="0" algn="ctr">
              <a:buNone/>
              <a:defRPr sz="2000"/>
            </a:lvl2pPr>
            <a:lvl3pPr marL="914396" indent="0" algn="ctr">
              <a:buNone/>
              <a:defRPr sz="1800"/>
            </a:lvl3pPr>
            <a:lvl4pPr marL="1371592" indent="0" algn="ctr">
              <a:buNone/>
              <a:defRPr sz="1600"/>
            </a:lvl4pPr>
            <a:lvl5pPr marL="1828792" indent="0" algn="ctr">
              <a:buNone/>
              <a:defRPr sz="1600"/>
            </a:lvl5pPr>
            <a:lvl6pPr marL="2285990" indent="0" algn="ctr">
              <a:buNone/>
              <a:defRPr sz="1600"/>
            </a:lvl6pPr>
            <a:lvl7pPr marL="2743186" indent="0" algn="ctr">
              <a:buNone/>
              <a:defRPr sz="1600"/>
            </a:lvl7pPr>
            <a:lvl8pPr marL="3200384" indent="0" algn="ctr">
              <a:buNone/>
              <a:defRPr sz="1600"/>
            </a:lvl8pPr>
            <a:lvl9pPr marL="3657582" indent="0" algn="ctr">
              <a:buNone/>
              <a:defRPr sz="1600"/>
            </a:lvl9pPr>
          </a:lstStyle>
          <a:p>
            <a:r>
              <a:rPr lang="en-US"/>
              <a:t>Click to edit Master subtitle style</a:t>
            </a:r>
          </a:p>
        </p:txBody>
      </p:sp>
      <p:pic>
        <p:nvPicPr>
          <p:cNvPr id="4" name="Picture 3"/>
          <p:cNvPicPr>
            <a:picLocks noChangeAspect="1"/>
          </p:cNvPicPr>
          <p:nvPr/>
        </p:nvPicPr>
        <p:blipFill>
          <a:blip r:embed="rId2"/>
          <a:stretch>
            <a:fillRect/>
          </a:stretch>
        </p:blipFill>
        <p:spPr>
          <a:xfrm>
            <a:off x="8957733" y="5642113"/>
            <a:ext cx="2662767" cy="635931"/>
          </a:xfrm>
          <a:prstGeom prst="rect">
            <a:avLst/>
          </a:prstGeom>
        </p:spPr>
      </p:pic>
    </p:spTree>
    <p:extLst>
      <p:ext uri="{BB962C8B-B14F-4D97-AF65-F5344CB8AC3E}">
        <p14:creationId xmlns:p14="http://schemas.microsoft.com/office/powerpoint/2010/main" val="15702119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87915" y="2802467"/>
            <a:ext cx="5246831" cy="1253067"/>
          </a:xfrm>
          <a:prstGeom prst="rect">
            <a:avLst/>
          </a:prstGeom>
        </p:spPr>
      </p:pic>
    </p:spTree>
    <p:extLst>
      <p:ext uri="{BB962C8B-B14F-4D97-AF65-F5344CB8AC3E}">
        <p14:creationId xmlns:p14="http://schemas.microsoft.com/office/powerpoint/2010/main" val="12430345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52797" y="2802468"/>
            <a:ext cx="5246828" cy="1253067"/>
          </a:xfrm>
          <a:prstGeom prst="rect">
            <a:avLst/>
          </a:prstGeom>
        </p:spPr>
      </p:pic>
    </p:spTree>
    <p:extLst>
      <p:ext uri="{BB962C8B-B14F-4D97-AF65-F5344CB8AC3E}">
        <p14:creationId xmlns:p14="http://schemas.microsoft.com/office/powerpoint/2010/main" val="3182815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27988684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headers">
    <p:bg>
      <p:bgPr>
        <a:solidFill>
          <a:srgbClr val="EFEFEF"/>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838200" y="1762127"/>
            <a:ext cx="10515600" cy="1325563"/>
          </a:xfrm>
        </p:spPr>
        <p:txBody>
          <a:bodyPr>
            <a:normAutofit/>
          </a:bodyPr>
          <a:lstStyle>
            <a:lvl1pPr>
              <a:defRPr sz="5400">
                <a:solidFill>
                  <a:srgbClr val="191919"/>
                </a:solidFill>
              </a:defRPr>
            </a:lvl1pPr>
          </a:lstStyle>
          <a:p>
            <a:r>
              <a:rPr lang="en-US"/>
              <a:t>Click to edit Master title style</a:t>
            </a:r>
          </a:p>
        </p:txBody>
      </p:sp>
      <p:sp>
        <p:nvSpPr>
          <p:cNvPr id="4" name="Content Placeholder 2"/>
          <p:cNvSpPr>
            <a:spLocks noGrp="1"/>
          </p:cNvSpPr>
          <p:nvPr>
            <p:ph idx="1"/>
          </p:nvPr>
        </p:nvSpPr>
        <p:spPr>
          <a:xfrm>
            <a:off x="838200" y="2959101"/>
            <a:ext cx="10515600" cy="3238500"/>
          </a:xfrm>
        </p:spPr>
        <p:txBody>
          <a:bodyPr>
            <a:normAutofit/>
          </a:bodyPr>
          <a:lstStyle>
            <a:lvl1pPr>
              <a:defRPr>
                <a:solidFill>
                  <a:srgbClr val="292929"/>
                </a:solidFill>
              </a:defRPr>
            </a:lvl1pPr>
            <a:lvl2pPr>
              <a:defRPr>
                <a:solidFill>
                  <a:srgbClr val="292929"/>
                </a:solidFill>
              </a:defRPr>
            </a:lvl2pPr>
            <a:lvl3pPr>
              <a:defRPr>
                <a:solidFill>
                  <a:srgbClr val="292929"/>
                </a:solidFill>
              </a:defRPr>
            </a:lvl3pPr>
            <a:lvl4pPr>
              <a:defRPr>
                <a:solidFill>
                  <a:srgbClr val="191919"/>
                </a:solidFill>
              </a:defRPr>
            </a:lvl4pPr>
            <a:lvl5pPr>
              <a:defRPr>
                <a:solidFill>
                  <a:srgbClr val="191919"/>
                </a:solidFill>
              </a:defRPr>
            </a:lvl5pPr>
          </a:lstStyle>
          <a:p>
            <a:pPr lvl="0"/>
            <a:r>
              <a:rPr lang="en-US"/>
              <a:t>Edit Master text styles</a:t>
            </a:r>
          </a:p>
        </p:txBody>
      </p:sp>
      <p:pic>
        <p:nvPicPr>
          <p:cNvPr id="5" name="Picture 4"/>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6574015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age with caption">
    <p:spTree>
      <p:nvGrpSpPr>
        <p:cNvPr id="1" name=""/>
        <p:cNvGrpSpPr/>
        <p:nvPr/>
      </p:nvGrpSpPr>
      <p:grpSpPr>
        <a:xfrm>
          <a:off x="0" y="0"/>
          <a:ext cx="0" cy="0"/>
          <a:chOff x="0" y="0"/>
          <a:chExt cx="0" cy="0"/>
        </a:xfrm>
      </p:grpSpPr>
      <p:sp>
        <p:nvSpPr>
          <p:cNvPr id="3" name="Rectangle 2"/>
          <p:cNvSpPr/>
          <p:nvPr/>
        </p:nvSpPr>
        <p:spPr>
          <a:xfrm>
            <a:off x="2" y="5808135"/>
            <a:ext cx="12191999" cy="1049867"/>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Subtitle 2"/>
          <p:cNvSpPr>
            <a:spLocks noGrp="1"/>
          </p:cNvSpPr>
          <p:nvPr>
            <p:ph type="subTitle" idx="1" hasCustomPrompt="1"/>
          </p:nvPr>
        </p:nvSpPr>
        <p:spPr>
          <a:xfrm>
            <a:off x="330200" y="5748863"/>
            <a:ext cx="9702800" cy="1024467"/>
          </a:xfrm>
        </p:spPr>
        <p:txBody>
          <a:bodyPr anchor="ctr">
            <a:normAutofit/>
          </a:bodyPr>
          <a:lstStyle>
            <a:lvl1pPr marL="0" indent="0" algn="l">
              <a:buNone/>
              <a:defRPr sz="3200" b="0" i="0">
                <a:solidFill>
                  <a:schemeClr val="bg1"/>
                </a:solidFill>
                <a:latin typeface="Roboto Regular"/>
                <a:cs typeface="Roboto Regular"/>
              </a:defRPr>
            </a:lvl1pPr>
            <a:lvl2pPr marL="457198" indent="0" algn="ctr">
              <a:buNone/>
              <a:defRPr sz="2000"/>
            </a:lvl2pPr>
            <a:lvl3pPr marL="914396" indent="0" algn="ctr">
              <a:buNone/>
              <a:defRPr sz="1800"/>
            </a:lvl3pPr>
            <a:lvl4pPr marL="1371592" indent="0" algn="ctr">
              <a:buNone/>
              <a:defRPr sz="1600"/>
            </a:lvl4pPr>
            <a:lvl5pPr marL="1828792" indent="0" algn="ctr">
              <a:buNone/>
              <a:defRPr sz="1600"/>
            </a:lvl5pPr>
            <a:lvl6pPr marL="2285990" indent="0" algn="ctr">
              <a:buNone/>
              <a:defRPr sz="1600"/>
            </a:lvl6pPr>
            <a:lvl7pPr marL="2743186" indent="0" algn="ctr">
              <a:buNone/>
              <a:defRPr sz="1600"/>
            </a:lvl7pPr>
            <a:lvl8pPr marL="3200384" indent="0" algn="ctr">
              <a:buNone/>
              <a:defRPr sz="1600"/>
            </a:lvl8pPr>
            <a:lvl9pPr marL="3657582" indent="0" algn="ctr">
              <a:buNone/>
              <a:defRPr sz="1600"/>
            </a:lvl9pPr>
          </a:lstStyle>
          <a:p>
            <a:r>
              <a:rPr lang="en-US"/>
              <a:t>Click to edit the image title</a:t>
            </a:r>
          </a:p>
        </p:txBody>
      </p:sp>
      <p:pic>
        <p:nvPicPr>
          <p:cNvPr id="5" name="Picture 4"/>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11319904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1096963"/>
            <a:ext cx="9753600" cy="3703639"/>
          </a:xfrm>
        </p:spPr>
        <p:txBody>
          <a:bodyPr anchor="t"/>
          <a:lstStyle>
            <a:lvl1pPr algn="ctr">
              <a:lnSpc>
                <a:spcPct val="120000"/>
              </a:lnSpc>
              <a:defRPr sz="6000" b="0" i="0" baseline="0">
                <a:solidFill>
                  <a:srgbClr val="292929"/>
                </a:solidFill>
                <a:latin typeface="Roboto Regular"/>
                <a:cs typeface="Roboto Regular"/>
              </a:defRPr>
            </a:lvl1pPr>
          </a:lstStyle>
          <a:p>
            <a:r>
              <a:rPr lang="en-US"/>
              <a:t>“A very wise and interesting quote from someone great can go in this text box.”</a:t>
            </a:r>
          </a:p>
        </p:txBody>
      </p:sp>
      <p:sp>
        <p:nvSpPr>
          <p:cNvPr id="5" name="Subtitle 2"/>
          <p:cNvSpPr>
            <a:spLocks noGrp="1"/>
          </p:cNvSpPr>
          <p:nvPr>
            <p:ph type="subTitle" idx="1" hasCustomPrompt="1"/>
          </p:nvPr>
        </p:nvSpPr>
        <p:spPr>
          <a:xfrm>
            <a:off x="1130301" y="5024438"/>
            <a:ext cx="9817100" cy="881063"/>
          </a:xfrm>
        </p:spPr>
        <p:txBody>
          <a:bodyPr/>
          <a:lstStyle>
            <a:lvl1pPr marL="0" indent="0" algn="ctr">
              <a:buNone/>
              <a:defRPr sz="3200" b="0" i="0" baseline="0">
                <a:solidFill>
                  <a:srgbClr val="191919"/>
                </a:solidFill>
                <a:latin typeface="Roboto Bold"/>
                <a:cs typeface="Roboto Bold"/>
              </a:defRPr>
            </a:lvl1pPr>
            <a:lvl2pPr marL="457198" indent="0" algn="ctr">
              <a:buNone/>
              <a:defRPr sz="2000"/>
            </a:lvl2pPr>
            <a:lvl3pPr marL="914396" indent="0" algn="ctr">
              <a:buNone/>
              <a:defRPr sz="1800"/>
            </a:lvl3pPr>
            <a:lvl4pPr marL="1371592" indent="0" algn="ctr">
              <a:buNone/>
              <a:defRPr sz="1600"/>
            </a:lvl4pPr>
            <a:lvl5pPr marL="1828792" indent="0" algn="ctr">
              <a:buNone/>
              <a:defRPr sz="1600"/>
            </a:lvl5pPr>
            <a:lvl6pPr marL="2285990" indent="0" algn="ctr">
              <a:buNone/>
              <a:defRPr sz="1600"/>
            </a:lvl6pPr>
            <a:lvl7pPr marL="2743186" indent="0" algn="ctr">
              <a:buNone/>
              <a:defRPr sz="1600"/>
            </a:lvl7pPr>
            <a:lvl8pPr marL="3200384" indent="0" algn="ctr">
              <a:buNone/>
              <a:defRPr sz="1600"/>
            </a:lvl8pPr>
            <a:lvl9pPr marL="3657582" indent="0" algn="ctr">
              <a:buNone/>
              <a:defRPr sz="1600"/>
            </a:lvl9pPr>
          </a:lstStyle>
          <a:p>
            <a:r>
              <a:rPr lang="en-US"/>
              <a:t>Pete Woodhouse</a:t>
            </a:r>
          </a:p>
        </p:txBody>
      </p:sp>
      <p:pic>
        <p:nvPicPr>
          <p:cNvPr id="7" name="Picture 6"/>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9108767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1"/>
            <a:ext cx="9753600" cy="4965699"/>
          </a:xfrm>
        </p:spPr>
        <p:txBody>
          <a:bodyPr anchor="ctr"/>
          <a:lstStyle>
            <a:lvl1pPr algn="ctr">
              <a:lnSpc>
                <a:spcPct val="120000"/>
              </a:lnSpc>
              <a:defRPr sz="6000">
                <a:solidFill>
                  <a:schemeClr val="bg1"/>
                </a:solidFill>
              </a:defRPr>
            </a:lvl1pPr>
          </a:lstStyle>
          <a:p>
            <a:r>
              <a:rPr lang="en-US"/>
              <a:t>This is a breaker page, it can be used to split topics</a:t>
            </a:r>
          </a:p>
        </p:txBody>
      </p:sp>
      <p:pic>
        <p:nvPicPr>
          <p:cNvPr id="4" name="Picture 3"/>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329645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4205080" y="243840"/>
            <a:ext cx="7743081" cy="637032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416993" y="2407048"/>
            <a:ext cx="3845096" cy="115033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3733"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72759" y="523530"/>
            <a:ext cx="1655893" cy="1655893"/>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60022" y="737338"/>
            <a:ext cx="1340333" cy="1340333"/>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930170" y="590190"/>
            <a:ext cx="1655893" cy="1655893"/>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502242" y="3856372"/>
            <a:ext cx="1655893" cy="1655893"/>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772759" y="3833244"/>
            <a:ext cx="1655893" cy="1655893"/>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243296" y="4239918"/>
            <a:ext cx="1029640" cy="936036"/>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5374071" y="2136905"/>
            <a:ext cx="191223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9717963" y="2136905"/>
            <a:ext cx="2080308"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6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7561440" y="2136905"/>
            <a:ext cx="2078531"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6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5286906" y="5443025"/>
            <a:ext cx="208656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7648982" y="5443025"/>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9806393" y="5443025"/>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5705666" y="3429000"/>
            <a:ext cx="5567271"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434760" y="4071605"/>
            <a:ext cx="3764533" cy="1528816"/>
          </a:xfrm>
          <a:prstGeom prst="rect">
            <a:avLst/>
          </a:prstGeom>
        </p:spPr>
        <p:txBody>
          <a:bodyPr wrap="square">
            <a:spAutoFit/>
          </a:bodyPr>
          <a:lstStyle/>
          <a:p>
            <a:pPr lvl="0">
              <a:spcAft>
                <a:spcPts val="800"/>
              </a:spcAft>
              <a:defRPr/>
            </a:pPr>
            <a:r>
              <a:rPr lang="en-US" sz="2667" b="1" spc="27"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800"/>
              </a:spcAft>
              <a:defRPr/>
            </a:pPr>
            <a:r>
              <a:rPr lang="en-US" sz="2667" b="1" spc="27" dirty="0">
                <a:solidFill>
                  <a:schemeClr val="accent2"/>
                </a:solidFill>
                <a:latin typeface="Segoe UI Semibold" panose="020B0502040204020203" pitchFamily="34" charset="0"/>
                <a:cs typeface="Segoe UI Semibold" panose="020B0502040204020203" pitchFamily="34" charset="0"/>
              </a:rPr>
              <a:t>Newsletters</a:t>
            </a:r>
          </a:p>
          <a:p>
            <a:pPr lvl="0">
              <a:spcAft>
                <a:spcPts val="800"/>
              </a:spcAft>
              <a:defRPr/>
            </a:pPr>
            <a:r>
              <a:rPr lang="en-US" sz="2667" b="1" spc="27" dirty="0" err="1">
                <a:solidFill>
                  <a:schemeClr val="accent2"/>
                </a:solidFill>
                <a:latin typeface="Segoe UI Semibold" panose="020B0502040204020203" pitchFamily="34" charset="0"/>
                <a:cs typeface="Segoe UI Semibold" panose="020B0502040204020203" pitchFamily="34" charset="0"/>
              </a:rPr>
              <a:t>PASS.org</a:t>
            </a:r>
            <a:endParaRPr lang="en-US" sz="2667" b="1" spc="27"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6" y="1612432"/>
            <a:ext cx="3761717" cy="93228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22711050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with imag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11601" y="1096963"/>
            <a:ext cx="7226300" cy="3051704"/>
          </a:xfrm>
        </p:spPr>
        <p:txBody>
          <a:bodyPr anchor="t">
            <a:normAutofit/>
          </a:bodyPr>
          <a:lstStyle>
            <a:lvl1pPr algn="l">
              <a:lnSpc>
                <a:spcPct val="120000"/>
              </a:lnSpc>
              <a:defRPr sz="4000" b="0" i="0" baseline="0">
                <a:solidFill>
                  <a:srgbClr val="292929"/>
                </a:solidFill>
                <a:latin typeface="Roboto Regular"/>
                <a:cs typeface="Roboto Regular"/>
              </a:defRPr>
            </a:lvl1pPr>
          </a:lstStyle>
          <a:p>
            <a:r>
              <a:rPr lang="en-US"/>
              <a:t>“A very wise and interesting quote from someone great can go in this text box.”</a:t>
            </a:r>
          </a:p>
        </p:txBody>
      </p:sp>
      <p:sp>
        <p:nvSpPr>
          <p:cNvPr id="6" name="Subtitle 2"/>
          <p:cNvSpPr>
            <a:spLocks noGrp="1"/>
          </p:cNvSpPr>
          <p:nvPr>
            <p:ph type="subTitle" idx="1" hasCustomPrompt="1"/>
          </p:nvPr>
        </p:nvSpPr>
        <p:spPr>
          <a:xfrm>
            <a:off x="3915835" y="4355574"/>
            <a:ext cx="4406900" cy="859895"/>
          </a:xfrm>
        </p:spPr>
        <p:txBody>
          <a:bodyPr/>
          <a:lstStyle>
            <a:lvl1pPr marL="0" indent="0" algn="l">
              <a:buNone/>
              <a:defRPr sz="3200" b="0" i="0" baseline="0">
                <a:solidFill>
                  <a:srgbClr val="191919"/>
                </a:solidFill>
                <a:latin typeface="Roboto Bold"/>
                <a:cs typeface="Roboto Bold"/>
              </a:defRPr>
            </a:lvl1pPr>
            <a:lvl2pPr marL="457198" indent="0" algn="ctr">
              <a:buNone/>
              <a:defRPr sz="2000"/>
            </a:lvl2pPr>
            <a:lvl3pPr marL="914396" indent="0" algn="ctr">
              <a:buNone/>
              <a:defRPr sz="1800"/>
            </a:lvl3pPr>
            <a:lvl4pPr marL="1371592" indent="0" algn="ctr">
              <a:buNone/>
              <a:defRPr sz="1600"/>
            </a:lvl4pPr>
            <a:lvl5pPr marL="1828792" indent="0" algn="ctr">
              <a:buNone/>
              <a:defRPr sz="1600"/>
            </a:lvl5pPr>
            <a:lvl6pPr marL="2285990" indent="0" algn="ctr">
              <a:buNone/>
              <a:defRPr sz="1600"/>
            </a:lvl6pPr>
            <a:lvl7pPr marL="2743186" indent="0" algn="ctr">
              <a:buNone/>
              <a:defRPr sz="1600"/>
            </a:lvl7pPr>
            <a:lvl8pPr marL="3200384" indent="0" algn="ctr">
              <a:buNone/>
              <a:defRPr sz="1600"/>
            </a:lvl8pPr>
            <a:lvl9pPr marL="3657582" indent="0" algn="ctr">
              <a:buNone/>
              <a:defRPr sz="1600"/>
            </a:lvl9pPr>
          </a:lstStyle>
          <a:p>
            <a:r>
              <a:rPr lang="en-US"/>
              <a:t>Pete Woodhouse</a:t>
            </a:r>
          </a:p>
        </p:txBody>
      </p:sp>
      <p:pic>
        <p:nvPicPr>
          <p:cNvPr id="9" name="Picture 8"/>
          <p:cNvPicPr>
            <a:picLocks noChangeAspect="1"/>
          </p:cNvPicPr>
          <p:nvPr/>
        </p:nvPicPr>
        <p:blipFill>
          <a:blip r:embed="rId2"/>
          <a:stretch>
            <a:fillRect/>
          </a:stretch>
        </p:blipFill>
        <p:spPr>
          <a:xfrm>
            <a:off x="10062632" y="6101613"/>
            <a:ext cx="1782232" cy="426187"/>
          </a:xfrm>
          <a:prstGeom prst="rect">
            <a:avLst/>
          </a:prstGeom>
        </p:spPr>
      </p:pic>
    </p:spTree>
    <p:extLst>
      <p:ext uri="{BB962C8B-B14F-4D97-AF65-F5344CB8AC3E}">
        <p14:creationId xmlns:p14="http://schemas.microsoft.com/office/powerpoint/2010/main" val="32233904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2405436"/>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1037110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F1F6B-038C-4FE2-B60D-016151365E5D}"/>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3" name="Footer Placeholder 2">
            <a:extLst>
              <a:ext uri="{FF2B5EF4-FFF2-40B4-BE49-F238E27FC236}">
                <a16:creationId xmlns:a16="http://schemas.microsoft.com/office/drawing/2014/main" id="{262295C2-2D6E-4F58-8937-E43F754594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4F7682-1D95-4BCC-8EF9-CDDC9B0B20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4198845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5" y="1651445"/>
            <a:ext cx="4559131" cy="93228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dirty="0">
                <a:latin typeface="Segoe UI Semibold" panose="020B0502040204020203" pitchFamily="34" charset="0"/>
                <a:cs typeface="Segoe UI Semibold" panose="020B0502040204020203" pitchFamily="34" charset="0"/>
              </a:rPr>
              <a:t>Session</a:t>
            </a:r>
            <a:br>
              <a:rPr lang="en-US" sz="5333" b="1" dirty="0">
                <a:latin typeface="Segoe UI Semibold" panose="020B0502040204020203" pitchFamily="34" charset="0"/>
                <a:cs typeface="Segoe UI Semibold" panose="020B0502040204020203" pitchFamily="34" charset="0"/>
              </a:rPr>
            </a:br>
            <a:r>
              <a:rPr lang="en-US" sz="5333"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4205080" y="243840"/>
            <a:ext cx="7743081" cy="637032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4872167" y="1190719"/>
            <a:ext cx="1347356" cy="1002368"/>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24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400291" y="4056006"/>
            <a:ext cx="4008336" cy="1323632"/>
          </a:xfrm>
          <a:prstGeom prst="rect">
            <a:avLst/>
          </a:prstGeom>
        </p:spPr>
        <p:txBody>
          <a:bodyPr wrap="square">
            <a:spAutoFit/>
          </a:bodyPr>
          <a:lstStyle/>
          <a:p>
            <a:pPr lvl="0">
              <a:defRPr/>
            </a:pPr>
            <a:r>
              <a:rPr lang="en-US" sz="2667" b="1" spc="27"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667" b="1" spc="27" dirty="0">
                <a:solidFill>
                  <a:schemeClr val="accent2"/>
                </a:solidFill>
                <a:latin typeface="Segoe UI Semibold" panose="020B0502040204020203" pitchFamily="34" charset="0"/>
                <a:cs typeface="Segoe UI Semibold" panose="020B0502040204020203" pitchFamily="34" charset="0"/>
              </a:rPr>
            </a:br>
            <a:r>
              <a:rPr lang="en-US" sz="2667" b="1" spc="27"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6480626" y="3883806"/>
            <a:ext cx="4857068" cy="830997"/>
          </a:xfrm>
          <a:prstGeom prst="rect">
            <a:avLst/>
          </a:prstGeom>
          <a:noFill/>
        </p:spPr>
        <p:txBody>
          <a:bodyPr wrap="square">
            <a:spAutoFit/>
          </a:bodyPr>
          <a:lstStyle/>
          <a:p>
            <a:pPr algn="l"/>
            <a:r>
              <a:rPr lang="en-US" sz="2400" dirty="0">
                <a:solidFill>
                  <a:schemeClr val="bg2"/>
                </a:solidFill>
              </a:rPr>
              <a:t>Download the </a:t>
            </a:r>
            <a:r>
              <a:rPr lang="en-US" sz="2400" dirty="0" err="1">
                <a:solidFill>
                  <a:schemeClr val="bg2"/>
                </a:solidFill>
              </a:rPr>
              <a:t>GuideBook</a:t>
            </a:r>
            <a:r>
              <a:rPr lang="en-US" sz="24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6480625" y="5021446"/>
            <a:ext cx="4931523" cy="830997"/>
          </a:xfrm>
          <a:prstGeom prst="rect">
            <a:avLst/>
          </a:prstGeom>
          <a:noFill/>
        </p:spPr>
        <p:txBody>
          <a:bodyPr wrap="square">
            <a:spAutoFit/>
          </a:bodyPr>
          <a:lstStyle/>
          <a:p>
            <a:pPr algn="l"/>
            <a:r>
              <a:rPr lang="en-US" sz="24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6480626" y="2917051"/>
            <a:ext cx="3836068" cy="461665"/>
          </a:xfrm>
          <a:prstGeom prst="rect">
            <a:avLst/>
          </a:prstGeom>
          <a:noFill/>
        </p:spPr>
        <p:txBody>
          <a:bodyPr wrap="square">
            <a:spAutoFit/>
          </a:bodyPr>
          <a:lstStyle/>
          <a:p>
            <a:pPr algn="l"/>
            <a:r>
              <a:rPr lang="en-US" sz="24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5565865" y="2779231"/>
            <a:ext cx="764188" cy="764188"/>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30470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5565865" y="3960778"/>
            <a:ext cx="764188" cy="764188"/>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30470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5565865" y="5093558"/>
            <a:ext cx="764188" cy="764188"/>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30470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5545846" y="1691903"/>
            <a:ext cx="3198669"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pc="400" dirty="0">
                <a:solidFill>
                  <a:schemeClr val="bg2"/>
                </a:solidFill>
              </a:rPr>
              <a:t>3 WAYS TO ACCESS</a:t>
            </a:r>
          </a:p>
        </p:txBody>
      </p:sp>
    </p:spTree>
    <p:extLst>
      <p:ext uri="{BB962C8B-B14F-4D97-AF65-F5344CB8AC3E}">
        <p14:creationId xmlns:p14="http://schemas.microsoft.com/office/powerpoint/2010/main" val="4026553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5" y="514352"/>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6" y="2674496"/>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1"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70" rtl="0" eaLnBrk="1" latinLnBrk="0" hangingPunct="1">
              <a:spcAft>
                <a:spcPts val="4267"/>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70" rtl="0" eaLnBrk="1" latinLnBrk="0" hangingPunct="1">
              <a:spcAft>
                <a:spcPts val="4267"/>
              </a:spcAft>
              <a:defRPr/>
            </a:pPr>
            <a:r>
              <a:rPr lang="en-US" dirty="0"/>
              <a:t>Click to edit Master</a:t>
            </a:r>
          </a:p>
        </p:txBody>
      </p:sp>
    </p:spTree>
    <p:extLst>
      <p:ext uri="{BB962C8B-B14F-4D97-AF65-F5344CB8AC3E}">
        <p14:creationId xmlns:p14="http://schemas.microsoft.com/office/powerpoint/2010/main" val="2069291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5A6F-66E5-4952-83A7-8DCF78C5D9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5249E28-CCD6-40FB-9C0E-60B3C1124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3731DF-10FD-42E2-AC8D-82FA94D02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9D9A1-9101-47B5-9977-28A7AA5C9850}" type="datetimeFigureOut">
              <a:rPr lang="en-GB" smtClean="0"/>
              <a:t>30/03/2020</a:t>
            </a:fld>
            <a:endParaRPr lang="en-GB"/>
          </a:p>
        </p:txBody>
      </p:sp>
      <p:sp>
        <p:nvSpPr>
          <p:cNvPr id="5" name="Footer Placeholder 4">
            <a:extLst>
              <a:ext uri="{FF2B5EF4-FFF2-40B4-BE49-F238E27FC236}">
                <a16:creationId xmlns:a16="http://schemas.microsoft.com/office/drawing/2014/main" id="{E9DBFC7F-A8F6-4D4D-96C2-A680A6FFB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F572F-3306-49E7-8C35-1B347796EB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85AAD5-5A2D-4F14-8F93-D37D10848111}" type="slidenum">
              <a:rPr lang="en-GB" smtClean="0"/>
              <a:t>‹#›</a:t>
            </a:fld>
            <a:endParaRPr lang="en-GB"/>
          </a:p>
        </p:txBody>
      </p:sp>
    </p:spTree>
    <p:extLst>
      <p:ext uri="{BB962C8B-B14F-4D97-AF65-F5344CB8AC3E}">
        <p14:creationId xmlns:p14="http://schemas.microsoft.com/office/powerpoint/2010/main" val="362857978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11211486" y="6348281"/>
            <a:ext cx="653677" cy="265879"/>
          </a:xfrm>
          <a:prstGeom prst="rect">
            <a:avLst/>
          </a:prstGeom>
        </p:spPr>
      </p:pic>
    </p:spTree>
    <p:extLst>
      <p:ext uri="{BB962C8B-B14F-4D97-AF65-F5344CB8AC3E}">
        <p14:creationId xmlns:p14="http://schemas.microsoft.com/office/powerpoint/2010/main" val="426538679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83963-C2C7-4CA8-BDE6-0C2288A5CB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EE6FC0-9FD6-4D25-9582-0B84BC350CBE}"/>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D608FD-1EB5-4A06-BC8C-C35F387F442A}"/>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E872E8C0-80D1-4525-A060-4DD8A1D7E1D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AB2778A-AD06-4AC9-A542-59357C349A69}"/>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EF520A-7D79-432C-BB94-46E185B43B38}" type="slidenum">
              <a:rPr lang="en-GB" smtClean="0"/>
              <a:t>‹#›</a:t>
            </a:fld>
            <a:endParaRPr lang="en-GB"/>
          </a:p>
        </p:txBody>
      </p:sp>
    </p:spTree>
    <p:extLst>
      <p:ext uri="{BB962C8B-B14F-4D97-AF65-F5344CB8AC3E}">
        <p14:creationId xmlns:p14="http://schemas.microsoft.com/office/powerpoint/2010/main" val="408796665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endParaRPr lang="en-US" altLang="en-US" dirty="0"/>
          </a:p>
        </p:txBody>
      </p:sp>
      <p:sp>
        <p:nvSpPr>
          <p:cNvPr id="46083" name="Text Placeholder 2"/>
          <p:cNvSpPr>
            <a:spLocks noGrp="1"/>
          </p:cNvSpPr>
          <p:nvPr>
            <p:ph type="body" idx="1"/>
          </p:nvPr>
        </p:nvSpPr>
        <p:spPr bwMode="auto">
          <a:xfrm>
            <a:off x="838200" y="1825625"/>
            <a:ext cx="10515600" cy="4351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287853167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Lst>
  <p:txStyles>
    <p:title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189"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377"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566"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754"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189" indent="-457189" algn="l" rtl="0" eaLnBrk="1" fontAlgn="base" hangingPunct="1">
        <a:lnSpc>
          <a:spcPct val="100000"/>
        </a:lnSpc>
        <a:spcBef>
          <a:spcPts val="1000"/>
        </a:spcBef>
        <a:spcAft>
          <a:spcPts val="300"/>
        </a:spcAft>
        <a:buClr>
          <a:srgbClr val="CC0000"/>
        </a:buClr>
        <a:buSzPct val="100000"/>
        <a:buFont typeface="Arial"/>
        <a:buChar char="•"/>
        <a:defRPr sz="3400" b="0" i="0" kern="1200">
          <a:solidFill>
            <a:schemeClr val="bg2">
              <a:lumMod val="25000"/>
            </a:schemeClr>
          </a:solidFill>
          <a:latin typeface="Roboto Regular"/>
          <a:ea typeface="+mn-ea"/>
          <a:cs typeface="Roboto Regular"/>
        </a:defRPr>
      </a:lvl1pPr>
      <a:lvl2pPr marL="914377" indent="-457189" algn="l" rtl="0" eaLnBrk="1" fontAlgn="base" hangingPunct="1">
        <a:lnSpc>
          <a:spcPct val="100000"/>
        </a:lnSpc>
        <a:spcBef>
          <a:spcPts val="500"/>
        </a:spcBef>
        <a:spcAft>
          <a:spcPts val="300"/>
        </a:spcAft>
        <a:buClr>
          <a:srgbClr val="CC0000"/>
        </a:buClr>
        <a:buSzPct val="100000"/>
        <a:buFont typeface="Arial"/>
        <a:buChar char="•"/>
        <a:defRPr sz="2800" b="0" i="0" kern="1200">
          <a:solidFill>
            <a:schemeClr val="bg2">
              <a:lumMod val="25000"/>
            </a:schemeClr>
          </a:solidFill>
          <a:latin typeface="Roboto Regular"/>
          <a:ea typeface="+mn-ea"/>
          <a:cs typeface="Roboto Regular"/>
        </a:defRPr>
      </a:lvl2pPr>
      <a:lvl3pPr marL="1257269" indent="-342891" algn="l" rtl="0" eaLnBrk="1" fontAlgn="base" hangingPunct="1">
        <a:lnSpc>
          <a:spcPct val="100000"/>
        </a:lnSpc>
        <a:spcBef>
          <a:spcPts val="500"/>
        </a:spcBef>
        <a:spcAft>
          <a:spcPts val="300"/>
        </a:spcAft>
        <a:buClr>
          <a:srgbClr val="CC0000"/>
        </a:buClr>
        <a:buSzPct val="100000"/>
        <a:buFont typeface="Arial"/>
        <a:buChar char="•"/>
        <a:defRPr sz="2400" b="0" i="0" kern="1200">
          <a:solidFill>
            <a:schemeClr val="bg2">
              <a:lumMod val="25000"/>
            </a:schemeClr>
          </a:solidFill>
          <a:latin typeface="Roboto Regular"/>
          <a:ea typeface="+mn-ea"/>
          <a:cs typeface="Roboto Regular"/>
        </a:defRPr>
      </a:lvl3pPr>
      <a:lvl4pPr marL="1600160" indent="-228594"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349" indent="-228594"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838200" y="1825625"/>
            <a:ext cx="10515600" cy="4351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89712195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198"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396"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592"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792"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198" indent="-457198" algn="l" rtl="0" eaLnBrk="1" fontAlgn="base" hangingPunct="1">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396" indent="-457198" algn="l" rtl="0" eaLnBrk="1" fontAlgn="base" hangingPunct="1">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294" indent="-342898" algn="l" rtl="0" eaLnBrk="1" fontAlgn="base" hangingPunct="1">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192"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39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588" indent="-228600"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4" indent="-228600"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4" indent="-228600"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82" indent="-228600"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6" rtl="0" eaLnBrk="1" latinLnBrk="0" hangingPunct="1">
        <a:defRPr sz="1800" kern="1200">
          <a:solidFill>
            <a:schemeClr val="tx1"/>
          </a:solidFill>
          <a:latin typeface="+mn-lt"/>
          <a:ea typeface="+mn-ea"/>
          <a:cs typeface="+mn-cs"/>
        </a:defRPr>
      </a:lvl1pPr>
      <a:lvl2pPr marL="457198" algn="l" defTabSz="914396" rtl="0" eaLnBrk="1" latinLnBrk="0" hangingPunct="1">
        <a:defRPr sz="1800" kern="1200">
          <a:solidFill>
            <a:schemeClr val="tx1"/>
          </a:solidFill>
          <a:latin typeface="+mn-lt"/>
          <a:ea typeface="+mn-ea"/>
          <a:cs typeface="+mn-cs"/>
        </a:defRPr>
      </a:lvl2pPr>
      <a:lvl3pPr marL="914396" algn="l" defTabSz="914396" rtl="0" eaLnBrk="1" latinLnBrk="0" hangingPunct="1">
        <a:defRPr sz="1800" kern="1200">
          <a:solidFill>
            <a:schemeClr val="tx1"/>
          </a:solidFill>
          <a:latin typeface="+mn-lt"/>
          <a:ea typeface="+mn-ea"/>
          <a:cs typeface="+mn-cs"/>
        </a:defRPr>
      </a:lvl3pPr>
      <a:lvl4pPr marL="1371592" algn="l" defTabSz="914396" rtl="0" eaLnBrk="1" latinLnBrk="0" hangingPunct="1">
        <a:defRPr sz="1800" kern="1200">
          <a:solidFill>
            <a:schemeClr val="tx1"/>
          </a:solidFill>
          <a:latin typeface="+mn-lt"/>
          <a:ea typeface="+mn-ea"/>
          <a:cs typeface="+mn-cs"/>
        </a:defRPr>
      </a:lvl4pPr>
      <a:lvl5pPr marL="1828792" algn="l" defTabSz="914396" rtl="0" eaLnBrk="1" latinLnBrk="0" hangingPunct="1">
        <a:defRPr sz="1800" kern="1200">
          <a:solidFill>
            <a:schemeClr val="tx1"/>
          </a:solidFill>
          <a:latin typeface="+mn-lt"/>
          <a:ea typeface="+mn-ea"/>
          <a:cs typeface="+mn-cs"/>
        </a:defRPr>
      </a:lvl5pPr>
      <a:lvl6pPr marL="2285990" algn="l" defTabSz="914396" rtl="0" eaLnBrk="1" latinLnBrk="0" hangingPunct="1">
        <a:defRPr sz="1800" kern="1200">
          <a:solidFill>
            <a:schemeClr val="tx1"/>
          </a:solidFill>
          <a:latin typeface="+mn-lt"/>
          <a:ea typeface="+mn-ea"/>
          <a:cs typeface="+mn-cs"/>
        </a:defRPr>
      </a:lvl6pPr>
      <a:lvl7pPr marL="2743186" algn="l" defTabSz="914396" rtl="0" eaLnBrk="1" latinLnBrk="0" hangingPunct="1">
        <a:defRPr sz="1800" kern="1200">
          <a:solidFill>
            <a:schemeClr val="tx1"/>
          </a:solidFill>
          <a:latin typeface="+mn-lt"/>
          <a:ea typeface="+mn-ea"/>
          <a:cs typeface="+mn-cs"/>
        </a:defRPr>
      </a:lvl7pPr>
      <a:lvl8pPr marL="3200384" algn="l" defTabSz="914396" rtl="0" eaLnBrk="1" latinLnBrk="0" hangingPunct="1">
        <a:defRPr sz="1800" kern="1200">
          <a:solidFill>
            <a:schemeClr val="tx1"/>
          </a:solidFill>
          <a:latin typeface="+mn-lt"/>
          <a:ea typeface="+mn-ea"/>
          <a:cs typeface="+mn-cs"/>
        </a:defRPr>
      </a:lvl8pPr>
      <a:lvl9pPr marL="3657582" algn="l" defTabSz="91439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7.svg"/></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60.sv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hyperlink" Target="https://gdpr-info.eu/" TargetMode="External"/><Relationship Id="rId4" Type="http://schemas.openxmlformats.org/officeDocument/2006/relationships/image" Target="../media/image62.jpe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6.xml"/><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6.png"/><Relationship Id="rId1" Type="http://schemas.openxmlformats.org/officeDocument/2006/relationships/slideLayout" Target="../slideLayouts/slideLayout27.xml"/><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7.xml"/><Relationship Id="rId5" Type="http://schemas.openxmlformats.org/officeDocument/2006/relationships/image" Target="../media/image36.sv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7.xml"/><Relationship Id="rId5" Type="http://schemas.openxmlformats.org/officeDocument/2006/relationships/image" Target="../media/image36.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7.xml"/><Relationship Id="rId5" Type="http://schemas.openxmlformats.org/officeDocument/2006/relationships/image" Target="../media/image36.sv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5.xml"/><Relationship Id="rId1" Type="http://schemas.openxmlformats.org/officeDocument/2006/relationships/slideLayout" Target="../slideLayouts/slideLayout41.xml"/><Relationship Id="rId5" Type="http://schemas.openxmlformats.org/officeDocument/2006/relationships/image" Target="../media/image36.sv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5.png"/><Relationship Id="rId1" Type="http://schemas.openxmlformats.org/officeDocument/2006/relationships/slideLayout" Target="../slideLayouts/slideLayout38.xml"/><Relationship Id="rId4" Type="http://schemas.openxmlformats.org/officeDocument/2006/relationships/image" Target="../media/image29.svg"/></Relationships>
</file>

<file path=ppt/slides/_rels/slide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7.xml"/><Relationship Id="rId5" Type="http://schemas.openxmlformats.org/officeDocument/2006/relationships/image" Target="../media/image36.sv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7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slideLayout" Target="../slideLayouts/slideLayout1.xml"/><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jpg"/><Relationship Id="rId9" Type="http://schemas.openxmlformats.org/officeDocument/2006/relationships/image" Target="../media/image35.png"/></Relationships>
</file>

<file path=ppt/slides/_rels/slide3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9.sv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8.png"/><Relationship Id="rId5" Type="http://schemas.openxmlformats.org/officeDocument/2006/relationships/image" Target="../media/image60.sv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8.xml"/><Relationship Id="rId7" Type="http://schemas.openxmlformats.org/officeDocument/2006/relationships/image" Target="../media/image29.sv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8.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86.sv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1.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1.sv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hyperlink" Target="https://enterprise.verizon.com/resources/reports/DBIR_2018_Report.pdf" TargetMode="External"/><Relationship Id="rId2" Type="http://schemas.openxmlformats.org/officeDocument/2006/relationships/image" Target="../media/image49.png"/><Relationship Id="rId1" Type="http://schemas.openxmlformats.org/officeDocument/2006/relationships/slideLayout" Target="../slideLayouts/slideLayout2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5AFDD12-4785-44E4-882A-F99D69B17A04}"/>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r="24274" b="40836"/>
          <a:stretch/>
        </p:blipFill>
        <p:spPr>
          <a:xfrm>
            <a:off x="-1" y="0"/>
            <a:ext cx="12214687" cy="6858000"/>
          </a:xfrm>
          <a:prstGeom prst="rect">
            <a:avLst/>
          </a:prstGeom>
        </p:spPr>
      </p:pic>
    </p:spTree>
    <p:extLst>
      <p:ext uri="{BB962C8B-B14F-4D97-AF65-F5344CB8AC3E}">
        <p14:creationId xmlns:p14="http://schemas.microsoft.com/office/powerpoint/2010/main" val="782362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EA6AFA-6E5B-48E0-9252-868C348AAC06}"/>
              </a:ext>
            </a:extLst>
          </p:cNvPr>
          <p:cNvPicPr>
            <a:picLocks noChangeAspect="1"/>
          </p:cNvPicPr>
          <p:nvPr/>
        </p:nvPicPr>
        <p:blipFill rotWithShape="1">
          <a:blip r:embed="rId2"/>
          <a:srcRect r="2" b="1647"/>
          <a:stretch/>
        </p:blipFill>
        <p:spPr>
          <a:xfrm>
            <a:off x="27" y="13"/>
            <a:ext cx="4654269" cy="6857987"/>
          </a:xfrm>
          <a:prstGeom prst="rect">
            <a:avLst/>
          </a:prstGeom>
        </p:spPr>
      </p:pic>
      <p:sp>
        <p:nvSpPr>
          <p:cNvPr id="4" name="Title 16">
            <a:extLst>
              <a:ext uri="{FF2B5EF4-FFF2-40B4-BE49-F238E27FC236}">
                <a16:creationId xmlns:a16="http://schemas.microsoft.com/office/drawing/2014/main" id="{5E711FB9-7F9A-4117-B309-B6C000FDDE3D}"/>
              </a:ext>
            </a:extLst>
          </p:cNvPr>
          <p:cNvSpPr txBox="1">
            <a:spLocks/>
          </p:cNvSpPr>
          <p:nvPr/>
        </p:nvSpPr>
        <p:spPr>
          <a:xfrm>
            <a:off x="4968242" y="556262"/>
            <a:ext cx="6492239" cy="153379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377"/>
            <a:r>
              <a:rPr lang="en-US" sz="4800" b="1" dirty="0">
                <a:solidFill>
                  <a:srgbClr val="CC0000"/>
                </a:solidFill>
                <a:latin typeface="gatebase Medium" panose="00000500000000000000" charset="0"/>
                <a:cs typeface="Segoe UI Semibold" panose="020B0702040204020203" pitchFamily="34" charset="0"/>
              </a:rPr>
              <a:t>Regulations have teeth.</a:t>
            </a:r>
            <a:endParaRPr lang="en-US" sz="4800" b="1" i="1" dirty="0">
              <a:solidFill>
                <a:srgbClr val="CC0000"/>
              </a:solidFill>
              <a:latin typeface="gatebase Medium" panose="00000500000000000000" charset="0"/>
              <a:cs typeface="Segoe UI Semibold" panose="020B0702040204020203" pitchFamily="34" charset="0"/>
            </a:endParaRPr>
          </a:p>
        </p:txBody>
      </p:sp>
      <p:sp>
        <p:nvSpPr>
          <p:cNvPr id="5" name="Content Placeholder 2">
            <a:extLst>
              <a:ext uri="{FF2B5EF4-FFF2-40B4-BE49-F238E27FC236}">
                <a16:creationId xmlns:a16="http://schemas.microsoft.com/office/drawing/2014/main" id="{69F8B119-D3A8-46A5-B968-9DF9698A54A7}"/>
              </a:ext>
            </a:extLst>
          </p:cNvPr>
          <p:cNvSpPr txBox="1">
            <a:spLocks/>
          </p:cNvSpPr>
          <p:nvPr/>
        </p:nvSpPr>
        <p:spPr>
          <a:xfrm>
            <a:off x="4965432" y="2438400"/>
            <a:ext cx="6586489" cy="4148667"/>
          </a:xfrm>
          <a:prstGeom prst="rect">
            <a:avLst/>
          </a:prstGeom>
        </p:spPr>
        <p:txBody>
          <a:bodyPr vert="horz" lIns="121920" tIns="60960" rIns="121920" bIns="60960" rtlCol="0">
            <a:normAutofit lnSpcReduction="10000"/>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19170">
              <a:lnSpc>
                <a:spcPct val="90000"/>
              </a:lnSpc>
              <a:buNone/>
            </a:pPr>
            <a:r>
              <a:rPr lang="en-US" sz="2000" dirty="0">
                <a:solidFill>
                  <a:prstClr val="black"/>
                </a:solidFill>
                <a:latin typeface="Roboto" panose="020B0604020202020204" charset="0"/>
                <a:ea typeface="Roboto" panose="020B0604020202020204" charset="0"/>
              </a:rPr>
              <a:t>Maximum fines:</a:t>
            </a:r>
          </a:p>
          <a:p>
            <a:pPr marL="609585" indent="-609585" defTabSz="1219170">
              <a:lnSpc>
                <a:spcPct val="90000"/>
              </a:lnSpc>
            </a:pPr>
            <a:r>
              <a:rPr lang="en-US" sz="2000" dirty="0">
                <a:solidFill>
                  <a:prstClr val="black"/>
                </a:solidFill>
                <a:latin typeface="Roboto" panose="020B0604020202020204" charset="0"/>
                <a:ea typeface="Roboto" panose="020B0604020202020204" charset="0"/>
              </a:rPr>
              <a:t>GDPR:  €20m or 4% of total global turnover</a:t>
            </a:r>
          </a:p>
          <a:p>
            <a:pPr marL="609585" indent="-609585" defTabSz="1219170">
              <a:lnSpc>
                <a:spcPct val="90000"/>
              </a:lnSpc>
            </a:pPr>
            <a:r>
              <a:rPr lang="en-US" sz="2000" dirty="0">
                <a:solidFill>
                  <a:prstClr val="black"/>
                </a:solidFill>
                <a:latin typeface="Roboto" panose="020B0604020202020204" charset="0"/>
                <a:ea typeface="Roboto" panose="020B0604020202020204" charset="0"/>
              </a:rPr>
              <a:t>LGPD (Brazil): BRL 50m or 2% of global sales revenue</a:t>
            </a:r>
          </a:p>
          <a:p>
            <a:pPr marL="609585" indent="-609585" defTabSz="1219170">
              <a:lnSpc>
                <a:spcPct val="90000"/>
              </a:lnSpc>
            </a:pPr>
            <a:r>
              <a:rPr lang="en-US" sz="2000" dirty="0">
                <a:solidFill>
                  <a:prstClr val="black"/>
                </a:solidFill>
                <a:latin typeface="Roboto" panose="020B0604020202020204" charset="0"/>
                <a:ea typeface="Roboto" panose="020B0604020202020204" charset="0"/>
              </a:rPr>
              <a:t>CaCPA: ~$2,500 - $7,500 per capita, dependent on nature of data loss</a:t>
            </a:r>
          </a:p>
          <a:p>
            <a:pPr marL="0" indent="0" defTabSz="1219170">
              <a:lnSpc>
                <a:spcPct val="90000"/>
              </a:lnSpc>
              <a:buNone/>
            </a:pPr>
            <a:endParaRPr lang="en-US" sz="2000" dirty="0">
              <a:solidFill>
                <a:prstClr val="black"/>
              </a:solidFill>
              <a:latin typeface="Roboto" panose="020B0604020202020204" charset="0"/>
              <a:ea typeface="Roboto" panose="020B0604020202020204" charset="0"/>
            </a:endParaRPr>
          </a:p>
          <a:p>
            <a:pPr marL="0" indent="0" defTabSz="1219170">
              <a:lnSpc>
                <a:spcPct val="90000"/>
              </a:lnSpc>
              <a:buNone/>
            </a:pPr>
            <a:r>
              <a:rPr lang="en-US" sz="2000" dirty="0">
                <a:solidFill>
                  <a:prstClr val="black"/>
                </a:solidFill>
                <a:latin typeface="Roboto" panose="020B0604020202020204" charset="0"/>
                <a:ea typeface="Roboto" panose="020B0604020202020204" charset="0"/>
              </a:rPr>
              <a:t>Fines levied:</a:t>
            </a:r>
          </a:p>
          <a:p>
            <a:pPr marL="609585" indent="-609585" defTabSz="1219170">
              <a:lnSpc>
                <a:spcPct val="90000"/>
              </a:lnSpc>
            </a:pPr>
            <a:r>
              <a:rPr lang="en-US" sz="2000" dirty="0">
                <a:solidFill>
                  <a:prstClr val="black"/>
                </a:solidFill>
                <a:latin typeface="Roboto" panose="020B0604020202020204" charset="0"/>
                <a:ea typeface="Roboto" panose="020B0604020202020204" charset="0"/>
              </a:rPr>
              <a:t>British Airways (GDPR): $230m</a:t>
            </a:r>
          </a:p>
          <a:p>
            <a:pPr marL="609585" indent="-609585" defTabSz="1219170">
              <a:lnSpc>
                <a:spcPct val="90000"/>
              </a:lnSpc>
            </a:pPr>
            <a:r>
              <a:rPr lang="en-US" sz="2000" dirty="0">
                <a:solidFill>
                  <a:prstClr val="black"/>
                </a:solidFill>
                <a:latin typeface="Roboto" panose="020B0604020202020204" charset="0"/>
                <a:ea typeface="Roboto" panose="020B0604020202020204" charset="0"/>
              </a:rPr>
              <a:t>Anthem (HIPAA): $16m (+$115m Class Action Lawsuit)</a:t>
            </a:r>
          </a:p>
          <a:p>
            <a:pPr marL="609585" indent="-609585" defTabSz="1219170">
              <a:lnSpc>
                <a:spcPct val="90000"/>
              </a:lnSpc>
            </a:pPr>
            <a:r>
              <a:rPr lang="en-US" sz="2000" dirty="0" err="1">
                <a:solidFill>
                  <a:prstClr val="black"/>
                </a:solidFill>
                <a:latin typeface="Roboto" panose="020B0604020202020204" charset="0"/>
                <a:ea typeface="Roboto" panose="020B0604020202020204" charset="0"/>
              </a:rPr>
              <a:t>Comscore</a:t>
            </a:r>
            <a:r>
              <a:rPr lang="en-US" sz="2000" dirty="0">
                <a:solidFill>
                  <a:prstClr val="black"/>
                </a:solidFill>
                <a:latin typeface="Roboto" panose="020B0604020202020204" charset="0"/>
                <a:ea typeface="Roboto" panose="020B0604020202020204" charset="0"/>
              </a:rPr>
              <a:t> (SOX): $5m + $700k</a:t>
            </a:r>
          </a:p>
          <a:p>
            <a:pPr marL="457189" indent="-304792" defTabSz="1219170">
              <a:lnSpc>
                <a:spcPct val="90000"/>
              </a:lnSpc>
              <a:buFont typeface="Arial" panose="020B0604020202020204" pitchFamily="34" charset="0"/>
              <a:buChar char="•"/>
            </a:pPr>
            <a:endParaRPr lang="en-US" sz="2000" dirty="0">
              <a:solidFill>
                <a:prstClr val="black"/>
              </a:solidFill>
              <a:latin typeface="Calibri" panose="020F0502020204030204"/>
            </a:endParaRPr>
          </a:p>
        </p:txBody>
      </p:sp>
    </p:spTree>
    <p:extLst>
      <p:ext uri="{BB962C8B-B14F-4D97-AF65-F5344CB8AC3E}">
        <p14:creationId xmlns:p14="http://schemas.microsoft.com/office/powerpoint/2010/main" val="2021199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24C547C-9CE2-824F-82BB-0A9634DE35C0}"/>
              </a:ext>
            </a:extLst>
          </p:cNvPr>
          <p:cNvSpPr>
            <a:spLocks noGrp="1"/>
          </p:cNvSpPr>
          <p:nvPr>
            <p:ph type="title"/>
          </p:nvPr>
        </p:nvSpPr>
        <p:spPr/>
        <p:txBody>
          <a:bodyPr>
            <a:normAutofit/>
          </a:bodyPr>
          <a:lstStyle/>
          <a:p>
            <a:pPr algn="ctr"/>
            <a:r>
              <a:rPr lang="en-US" sz="4800" b="1" dirty="0">
                <a:solidFill>
                  <a:srgbClr val="CC0000"/>
                </a:solidFill>
                <a:latin typeface="gatebase Medium" panose="00000500000000000000" charset="0"/>
                <a:cs typeface="Segoe UI Semibold" panose="020B0702040204020203" pitchFamily="34" charset="0"/>
              </a:rPr>
              <a:t>One thing is clear.</a:t>
            </a:r>
            <a:br>
              <a:rPr lang="en-US" sz="4800" b="1" dirty="0">
                <a:solidFill>
                  <a:srgbClr val="CC0000"/>
                </a:solidFill>
                <a:latin typeface="gatebase Medium" panose="00000500000000000000" charset="0"/>
                <a:cs typeface="Segoe UI Semibold" panose="020B0702040204020203" pitchFamily="34" charset="0"/>
              </a:rPr>
            </a:br>
            <a:r>
              <a:rPr lang="en-US" sz="4800" b="1" dirty="0">
                <a:solidFill>
                  <a:srgbClr val="CC0000"/>
                </a:solidFill>
                <a:latin typeface="gatebase Medium" panose="00000500000000000000" charset="0"/>
                <a:cs typeface="Segoe UI Semibold" panose="020B0702040204020203" pitchFamily="34" charset="0"/>
              </a:rPr>
              <a:t>We must set </a:t>
            </a:r>
            <a:r>
              <a:rPr lang="en-US" sz="4800" b="1" u="sng" dirty="0">
                <a:solidFill>
                  <a:srgbClr val="CC0000"/>
                </a:solidFill>
                <a:latin typeface="gatebase Medium" panose="00000500000000000000" charset="0"/>
                <a:cs typeface="Segoe UI Semibold" panose="020B0702040204020203" pitchFamily="34" charset="0"/>
              </a:rPr>
              <a:t>guardrails</a:t>
            </a:r>
            <a:r>
              <a:rPr lang="en-US" sz="4800" b="1" i="1" dirty="0">
                <a:solidFill>
                  <a:srgbClr val="CC0000"/>
                </a:solidFill>
                <a:latin typeface="gatebase Medium" panose="00000500000000000000" charset="0"/>
                <a:cs typeface="Segoe UI Semibold" panose="020B0702040204020203" pitchFamily="34" charset="0"/>
              </a:rPr>
              <a:t>.</a:t>
            </a:r>
          </a:p>
        </p:txBody>
      </p:sp>
      <p:pic>
        <p:nvPicPr>
          <p:cNvPr id="4" name="Picture Placeholder 3" descr="Picture of road guard rails">
            <a:extLst>
              <a:ext uri="{FF2B5EF4-FFF2-40B4-BE49-F238E27FC236}">
                <a16:creationId xmlns:a16="http://schemas.microsoft.com/office/drawing/2014/main" id="{D3BA0741-DD24-CE47-BFB0-C4B9D8695D59}"/>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a:xfrm>
            <a:off x="0" y="0"/>
            <a:ext cx="4327525" cy="6858000"/>
          </a:xfrm>
          <a:prstGeom prst="rect">
            <a:avLst/>
          </a:prstGeom>
        </p:spPr>
      </p:pic>
    </p:spTree>
    <p:extLst>
      <p:ext uri="{BB962C8B-B14F-4D97-AF65-F5344CB8AC3E}">
        <p14:creationId xmlns:p14="http://schemas.microsoft.com/office/powerpoint/2010/main" val="110494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2931BD-4809-4C99-B0BE-B7E5203DF795}"/>
              </a:ext>
            </a:extLst>
          </p:cNvPr>
          <p:cNvSpPr/>
          <p:nvPr/>
        </p:nvSpPr>
        <p:spPr>
          <a:xfrm>
            <a:off x="8629650" y="5240640"/>
            <a:ext cx="3246120" cy="134304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a:extLst>
              <a:ext uri="{FF2B5EF4-FFF2-40B4-BE49-F238E27FC236}">
                <a16:creationId xmlns:a16="http://schemas.microsoft.com/office/drawing/2014/main" id="{52706CBF-7C48-4886-B77E-6F66C619B22C}"/>
              </a:ext>
            </a:extLst>
          </p:cNvPr>
          <p:cNvPicPr>
            <a:picLocks noGrp="1" noSelect="1" noRot="1" noMove="1" noResize="1" noEditPoints="1" noAdjustHandles="1" noChangeArrowheads="1" noChangeShapeType="1"/>
          </p:cNvPicPr>
          <p:nvPr>
            <p:custDataLst>
              <p:tags r:id="rId1"/>
            </p:custDataLst>
          </p:nvPr>
        </p:nvPicPr>
        <p:blipFill rotWithShape="1">
          <a:blip r:embed="rId4">
            <a:extLst>
              <a:ext uri="{96DAC541-7B7A-43D3-8B79-37D633B846F1}">
                <asvg:svgBlip xmlns:asvg="http://schemas.microsoft.com/office/drawing/2016/SVG/main" r:embed="rId5"/>
              </a:ext>
            </a:extLst>
          </a:blip>
          <a:srcRect r="24427" b="40974"/>
          <a:stretch/>
        </p:blipFill>
        <p:spPr>
          <a:xfrm>
            <a:off x="5036783" y="2809982"/>
            <a:ext cx="7155217" cy="4048018"/>
          </a:xfrm>
          <a:prstGeom prst="rect">
            <a:avLst/>
          </a:prstGeom>
        </p:spPr>
      </p:pic>
      <p:sp>
        <p:nvSpPr>
          <p:cNvPr id="6" name="TextBox 5">
            <a:extLst>
              <a:ext uri="{FF2B5EF4-FFF2-40B4-BE49-F238E27FC236}">
                <a16:creationId xmlns:a16="http://schemas.microsoft.com/office/drawing/2014/main" id="{9E32BBF7-5591-495B-B517-8AA1E3F1C48A}"/>
              </a:ext>
            </a:extLst>
          </p:cNvPr>
          <p:cNvSpPr txBox="1"/>
          <p:nvPr/>
        </p:nvSpPr>
        <p:spPr>
          <a:xfrm>
            <a:off x="1229360" y="1997839"/>
            <a:ext cx="9733280" cy="2862322"/>
          </a:xfrm>
          <a:prstGeom prst="rect">
            <a:avLst/>
          </a:prstGeom>
          <a:noFill/>
        </p:spPr>
        <p:txBody>
          <a:bodyPr wrap="square" rtlCol="0">
            <a:spAutoFit/>
          </a:bodyPr>
          <a:lstStyle/>
          <a:p>
            <a:pPr lvl="0" algn="ctr"/>
            <a:r>
              <a:rPr lang="en-GB" sz="6000" dirty="0">
                <a:solidFill>
                  <a:schemeClr val="bg1"/>
                </a:solidFill>
                <a:latin typeface="gatebase Medium" panose="00000500000000000000" charset="0"/>
              </a:rPr>
              <a:t>WARNING!</a:t>
            </a:r>
            <a:br>
              <a:rPr lang="en-GB" sz="6000" dirty="0">
                <a:solidFill>
                  <a:schemeClr val="bg1"/>
                </a:solidFill>
                <a:latin typeface="gatebase Medium" panose="00000500000000000000" charset="0"/>
              </a:rPr>
            </a:br>
            <a:r>
              <a:rPr lang="en-GB" sz="6000" i="1" dirty="0">
                <a:solidFill>
                  <a:schemeClr val="bg1"/>
                </a:solidFill>
                <a:latin typeface="gatebase Medium" panose="00000500000000000000" charset="0"/>
              </a:rPr>
              <a:t>Word-heavy slide incoming</a:t>
            </a:r>
            <a:br>
              <a:rPr lang="en-GB" sz="6000" dirty="0">
                <a:solidFill>
                  <a:schemeClr val="bg1"/>
                </a:solidFill>
                <a:latin typeface="gatebase Medium" panose="00000500000000000000" charset="0"/>
              </a:rPr>
            </a:br>
            <a:r>
              <a:rPr lang="en-GB" sz="6000" dirty="0">
                <a:solidFill>
                  <a:schemeClr val="bg1"/>
                </a:solidFill>
                <a:latin typeface="gatebase Medium" panose="00000500000000000000" charset="0"/>
              </a:rPr>
              <a:t>WARNING!</a:t>
            </a:r>
            <a:endParaRPr kumimoji="0" lang="en-US" sz="60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87623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E3D674-3ACD-414A-B8A3-DAA7BCC305E2}"/>
              </a:ext>
            </a:extLst>
          </p:cNvPr>
          <p:cNvSpPr txBox="1"/>
          <p:nvPr/>
        </p:nvSpPr>
        <p:spPr>
          <a:xfrm>
            <a:off x="5639567" y="1386144"/>
            <a:ext cx="5231935" cy="1600438"/>
          </a:xfrm>
          <a:prstGeom prst="rect">
            <a:avLst/>
          </a:prstGeom>
          <a:noFill/>
        </p:spPr>
        <p:txBody>
          <a:bodyPr wrap="square" rtlCol="0">
            <a:spAutoFit/>
          </a:bodyPr>
          <a:lstStyle/>
          <a:p>
            <a:pPr algn="just" defTabSz="914377"/>
            <a:r>
              <a:rPr lang="en-GB" sz="1400" dirty="0">
                <a:solidFill>
                  <a:prstClr val="black"/>
                </a:solidFill>
                <a:latin typeface="Roboto" panose="020B0604020202020204" charset="0"/>
                <a:ea typeface="Roboto" panose="020B0604020202020204" charset="0"/>
                <a:cs typeface="Segoe UI Semibold" panose="020B0702040204020203" pitchFamily="34" charset="0"/>
              </a:rPr>
              <a:t>(b) collected for specified, explicit and legitimate purposes and not further processed in a manner that is incompatible with those purposes;</a:t>
            </a:r>
          </a:p>
          <a:p>
            <a:pPr algn="just" defTabSz="914377"/>
            <a:endParaRPr lang="en-GB" sz="1400" dirty="0">
              <a:solidFill>
                <a:prstClr val="black"/>
              </a:solidFill>
              <a:latin typeface="Roboto" panose="020B0604020202020204" charset="0"/>
              <a:ea typeface="Roboto" panose="020B0604020202020204" charset="0"/>
              <a:cs typeface="Segoe UI Semibold" panose="020B0702040204020203" pitchFamily="34" charset="0"/>
            </a:endParaRPr>
          </a:p>
          <a:p>
            <a:pPr algn="just" defTabSz="914377"/>
            <a:r>
              <a:rPr lang="en-GB" sz="1400" dirty="0">
                <a:solidFill>
                  <a:prstClr val="black"/>
                </a:solidFill>
                <a:latin typeface="Roboto" panose="020B0604020202020204" charset="0"/>
                <a:ea typeface="Roboto" panose="020B0604020202020204" charset="0"/>
                <a:cs typeface="Segoe UI Semibold" panose="020B0702040204020203" pitchFamily="34" charset="0"/>
              </a:rPr>
              <a:t>(e) kept in a form which permits identification of data subjects for no longer than is necessary for the purposes for which the personal data are processed; </a:t>
            </a:r>
          </a:p>
        </p:txBody>
      </p:sp>
      <p:sp>
        <p:nvSpPr>
          <p:cNvPr id="5" name="TextBox 4">
            <a:extLst>
              <a:ext uri="{FF2B5EF4-FFF2-40B4-BE49-F238E27FC236}">
                <a16:creationId xmlns:a16="http://schemas.microsoft.com/office/drawing/2014/main" id="{7EFC32B9-8D8E-4F48-B1B6-1067ED75605C}"/>
              </a:ext>
            </a:extLst>
          </p:cNvPr>
          <p:cNvSpPr txBox="1"/>
          <p:nvPr/>
        </p:nvSpPr>
        <p:spPr>
          <a:xfrm>
            <a:off x="5639567" y="4326809"/>
            <a:ext cx="5231935" cy="2031325"/>
          </a:xfrm>
          <a:prstGeom prst="rect">
            <a:avLst/>
          </a:prstGeom>
          <a:noFill/>
        </p:spPr>
        <p:txBody>
          <a:bodyPr wrap="square" rtlCol="0">
            <a:spAutoFit/>
          </a:bodyPr>
          <a:lstStyle/>
          <a:p>
            <a:pPr algn="just" defTabSz="914377"/>
            <a:r>
              <a:rPr lang="en-GB" sz="1400" dirty="0">
                <a:solidFill>
                  <a:prstClr val="black"/>
                </a:solidFill>
                <a:latin typeface="Roboto" panose="020B0604020202020204" charset="0"/>
                <a:ea typeface="Roboto" panose="020B0604020202020204" charset="0"/>
                <a:cs typeface="Segoe UI Semibold" panose="020B0702040204020203" pitchFamily="34" charset="0"/>
              </a:rPr>
              <a:t>(c) adequate, relevant and limited to what is necessary in relation to the purposes for which they are processed (‘data minimisation’);</a:t>
            </a:r>
          </a:p>
          <a:p>
            <a:pPr algn="just" defTabSz="914377"/>
            <a:endParaRPr lang="en-GB" sz="1400" dirty="0">
              <a:solidFill>
                <a:prstClr val="black"/>
              </a:solidFill>
              <a:latin typeface="Roboto" panose="020B0604020202020204" charset="0"/>
              <a:ea typeface="Roboto" panose="020B0604020202020204" charset="0"/>
              <a:cs typeface="Segoe UI Semibold" panose="020B0702040204020203" pitchFamily="34" charset="0"/>
            </a:endParaRPr>
          </a:p>
          <a:p>
            <a:pPr algn="just" defTabSz="914377"/>
            <a:r>
              <a:rPr lang="en-GB" sz="1400" dirty="0">
                <a:solidFill>
                  <a:prstClr val="black"/>
                </a:solidFill>
                <a:latin typeface="Roboto" panose="020B0604020202020204" charset="0"/>
                <a:ea typeface="Roboto" panose="020B0604020202020204" charset="0"/>
                <a:cs typeface="Segoe UI Semibold" panose="020B0702040204020203" pitchFamily="34" charset="0"/>
              </a:rPr>
              <a:t>(f) processed in a manner that ensures appropriate security of the personal data, including protection against unauthorised or unlawful processing and against accidental loss, destruction or damage, using appropriate technical or organisational measures (‘integrity and confidentiality’).</a:t>
            </a:r>
          </a:p>
        </p:txBody>
      </p:sp>
      <p:sp>
        <p:nvSpPr>
          <p:cNvPr id="8" name="TextBox 7">
            <a:extLst>
              <a:ext uri="{FF2B5EF4-FFF2-40B4-BE49-F238E27FC236}">
                <a16:creationId xmlns:a16="http://schemas.microsoft.com/office/drawing/2014/main" id="{5B4B4865-32B9-4853-B685-ECCF977D5C97}"/>
              </a:ext>
            </a:extLst>
          </p:cNvPr>
          <p:cNvSpPr txBox="1"/>
          <p:nvPr/>
        </p:nvSpPr>
        <p:spPr>
          <a:xfrm>
            <a:off x="5968854" y="3701686"/>
            <a:ext cx="4573356" cy="502766"/>
          </a:xfrm>
          <a:prstGeom prst="rect">
            <a:avLst/>
          </a:prstGeom>
          <a:noFill/>
        </p:spPr>
        <p:txBody>
          <a:bodyPr wrap="square" rtlCol="0">
            <a:spAutoFit/>
          </a:bodyPr>
          <a:lstStyle/>
          <a:p>
            <a:pPr algn="ctr" defTabSz="914377"/>
            <a:r>
              <a:rPr lang="en-US" sz="2667" b="1" dirty="0">
                <a:solidFill>
                  <a:srgbClr val="CC0000"/>
                </a:solidFill>
                <a:latin typeface="gatebase Medium" panose="00000500000000000000" charset="0"/>
                <a:ea typeface="Roboto" charset="0"/>
                <a:cs typeface="Roboto" charset="0"/>
              </a:rPr>
              <a:t>2. Minimize PII Visibility</a:t>
            </a:r>
          </a:p>
        </p:txBody>
      </p:sp>
      <p:sp>
        <p:nvSpPr>
          <p:cNvPr id="9" name="TextBox 8">
            <a:extLst>
              <a:ext uri="{FF2B5EF4-FFF2-40B4-BE49-F238E27FC236}">
                <a16:creationId xmlns:a16="http://schemas.microsoft.com/office/drawing/2014/main" id="{A2E04233-7A25-4EE0-92ED-422E2502C184}"/>
              </a:ext>
            </a:extLst>
          </p:cNvPr>
          <p:cNvSpPr txBox="1"/>
          <p:nvPr/>
        </p:nvSpPr>
        <p:spPr>
          <a:xfrm>
            <a:off x="6096000" y="661594"/>
            <a:ext cx="4319061" cy="502766"/>
          </a:xfrm>
          <a:prstGeom prst="rect">
            <a:avLst/>
          </a:prstGeom>
          <a:noFill/>
        </p:spPr>
        <p:txBody>
          <a:bodyPr wrap="square" rtlCol="0">
            <a:spAutoFit/>
          </a:bodyPr>
          <a:lstStyle/>
          <a:p>
            <a:pPr algn="ctr" defTabSz="914377"/>
            <a:r>
              <a:rPr lang="en-US" sz="2667" b="1" dirty="0">
                <a:solidFill>
                  <a:srgbClr val="CC0000"/>
                </a:solidFill>
                <a:latin typeface="gatebase Medium" panose="00000500000000000000" charset="0"/>
                <a:ea typeface="Roboto" charset="0"/>
                <a:cs typeface="Roboto" charset="0"/>
              </a:rPr>
              <a:t>1. Control Available Data</a:t>
            </a:r>
          </a:p>
        </p:txBody>
      </p:sp>
      <p:pic>
        <p:nvPicPr>
          <p:cNvPr id="1026" name="Picture 2" descr="photo of 5-story library building">
            <a:extLst>
              <a:ext uri="{FF2B5EF4-FFF2-40B4-BE49-F238E27FC236}">
                <a16:creationId xmlns:a16="http://schemas.microsoft.com/office/drawing/2014/main" id="{9CFD0463-BBBA-4FA8-9545-D7BAA792B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5" y="0"/>
            <a:ext cx="4327517" cy="34526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lective focus photography of yellow padlock">
            <a:extLst>
              <a:ext uri="{FF2B5EF4-FFF2-40B4-BE49-F238E27FC236}">
                <a16:creationId xmlns:a16="http://schemas.microsoft.com/office/drawing/2014/main" id="{74F408F4-F1B8-41AE-A208-0866D8859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 y="3448922"/>
            <a:ext cx="4327517" cy="343571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0955AD2-F8E3-49DB-9DB2-1554B22352F1}"/>
              </a:ext>
            </a:extLst>
          </p:cNvPr>
          <p:cNvSpPr/>
          <p:nvPr/>
        </p:nvSpPr>
        <p:spPr>
          <a:xfrm>
            <a:off x="10338501" y="6470338"/>
            <a:ext cx="1712072" cy="307777"/>
          </a:xfrm>
          <a:prstGeom prst="rect">
            <a:avLst/>
          </a:prstGeom>
        </p:spPr>
        <p:txBody>
          <a:bodyPr wrap="none">
            <a:spAutoFit/>
          </a:bodyPr>
          <a:lstStyle/>
          <a:p>
            <a:pPr defTabSz="1219170"/>
            <a:r>
              <a:rPr lang="en-GB" sz="1400" dirty="0">
                <a:solidFill>
                  <a:prstClr val="black"/>
                </a:solidFill>
                <a:latin typeface="Calibri" panose="020F0502020204030204"/>
                <a:hlinkClick r:id="rId5">
                  <a:extLst>
                    <a:ext uri="{A12FA001-AC4F-418D-AE19-62706E023703}">
                      <ahyp:hlinkClr xmlns:ahyp="http://schemas.microsoft.com/office/drawing/2018/hyperlinkcolor" val="tx"/>
                    </a:ext>
                  </a:extLst>
                </a:hlinkClick>
              </a:rPr>
              <a:t>https://gdpr-info.eu/</a:t>
            </a:r>
            <a:endParaRPr lang="en-GB" sz="1400" dirty="0">
              <a:solidFill>
                <a:prstClr val="black"/>
              </a:solidFill>
              <a:latin typeface="Calibri" panose="020F0502020204030204"/>
            </a:endParaRPr>
          </a:p>
        </p:txBody>
      </p:sp>
    </p:spTree>
    <p:extLst>
      <p:ext uri="{BB962C8B-B14F-4D97-AF65-F5344CB8AC3E}">
        <p14:creationId xmlns:p14="http://schemas.microsoft.com/office/powerpoint/2010/main" val="2336900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DF29-F9A2-E74F-A48A-4E9D33E374AB}"/>
              </a:ext>
            </a:extLst>
          </p:cNvPr>
          <p:cNvSpPr>
            <a:spLocks noGrp="1"/>
          </p:cNvSpPr>
          <p:nvPr>
            <p:ph type="title"/>
          </p:nvPr>
        </p:nvSpPr>
        <p:spPr>
          <a:xfrm>
            <a:off x="4438652" y="365125"/>
            <a:ext cx="7553323" cy="1325563"/>
          </a:xfrm>
        </p:spPr>
        <p:txBody>
          <a:bodyPr>
            <a:noAutofit/>
          </a:bodyPr>
          <a:lstStyle/>
          <a:p>
            <a:pPr algn="ctr"/>
            <a:r>
              <a:rPr lang="en-US" sz="4800" b="1" u="sng" dirty="0">
                <a:solidFill>
                  <a:srgbClr val="CC0000"/>
                </a:solidFill>
                <a:latin typeface="gatebase Medium" panose="00000500000000000000" charset="0"/>
                <a:cs typeface="Segoe UI Semibold" panose="020B0702040204020203" pitchFamily="34" charset="0"/>
              </a:rPr>
              <a:t>Control</a:t>
            </a:r>
            <a:r>
              <a:rPr lang="en-US" sz="4800" b="1" dirty="0">
                <a:solidFill>
                  <a:srgbClr val="CC0000"/>
                </a:solidFill>
                <a:latin typeface="gatebase Medium" panose="00000500000000000000" charset="0"/>
                <a:cs typeface="Segoe UI Semibold" panose="020B0702040204020203" pitchFamily="34" charset="0"/>
              </a:rPr>
              <a:t> available data SETS</a:t>
            </a:r>
          </a:p>
        </p:txBody>
      </p:sp>
      <p:sp>
        <p:nvSpPr>
          <p:cNvPr id="3" name="Content Placeholder 2">
            <a:extLst>
              <a:ext uri="{FF2B5EF4-FFF2-40B4-BE49-F238E27FC236}">
                <a16:creationId xmlns:a16="http://schemas.microsoft.com/office/drawing/2014/main" id="{0EB0EC5D-0D1E-DD45-96D1-3D9C9862D841}"/>
              </a:ext>
            </a:extLst>
          </p:cNvPr>
          <p:cNvSpPr>
            <a:spLocks noGrp="1"/>
          </p:cNvSpPr>
          <p:nvPr>
            <p:ph idx="1"/>
          </p:nvPr>
        </p:nvSpPr>
        <p:spPr>
          <a:xfrm>
            <a:off x="5548543" y="1825626"/>
            <a:ext cx="5584913" cy="4362110"/>
          </a:xfrm>
        </p:spPr>
        <p:txBody>
          <a:bodyPr>
            <a:normAutofit/>
          </a:bodyPr>
          <a:lstStyle/>
          <a:p>
            <a:pPr marL="0" indent="0" algn="ctr">
              <a:buNone/>
            </a:pPr>
            <a:endParaRPr lang="en-US" dirty="0">
              <a:latin typeface="Segoe UI Semibold" panose="020B0702040204020203" pitchFamily="34" charset="0"/>
              <a:cs typeface="Segoe UI Semibold" panose="020B0702040204020203" pitchFamily="34" charset="0"/>
            </a:endParaRPr>
          </a:p>
          <a:p>
            <a:pPr marL="0" indent="0" algn="ctr">
              <a:buNone/>
            </a:pPr>
            <a:r>
              <a:rPr lang="en-US" i="1" dirty="0">
                <a:latin typeface="Roboto bold" panose="020B0604020202020204" charset="0"/>
                <a:ea typeface="Roboto bold" panose="020B0604020202020204" charset="0"/>
                <a:cs typeface="Segoe UI Semibold" panose="020B0702040204020203" pitchFamily="34" charset="0"/>
              </a:rPr>
              <a:t>“We want to enable on-demand self service”</a:t>
            </a:r>
          </a:p>
          <a:p>
            <a:pPr marL="0" indent="0">
              <a:buNone/>
            </a:pPr>
            <a:endParaRPr lang="en-US" dirty="0">
              <a:latin typeface="Segoe UI Semibold" panose="020B0702040204020203" pitchFamily="34" charset="0"/>
              <a:cs typeface="Segoe UI Semibold" panose="020B0702040204020203" pitchFamily="34" charset="0"/>
            </a:endParaRPr>
          </a:p>
          <a:p>
            <a:pPr marL="0" indent="0">
              <a:buNone/>
            </a:pPr>
            <a:r>
              <a:rPr lang="en-US" dirty="0">
                <a:latin typeface="Roboto" panose="020B0604020202020204" charset="0"/>
                <a:ea typeface="Roboto" panose="020B0604020202020204" charset="0"/>
                <a:cs typeface="Segoe UI Semibold" panose="020B0702040204020203" pitchFamily="34" charset="0"/>
              </a:rPr>
              <a:t>We do </a:t>
            </a:r>
            <a:r>
              <a:rPr lang="en-US" b="1" u="sng" dirty="0">
                <a:solidFill>
                  <a:srgbClr val="CC0000"/>
                </a:solidFill>
                <a:latin typeface="Roboto" panose="020B0604020202020204" charset="0"/>
                <a:ea typeface="Roboto" panose="020B0604020202020204" charset="0"/>
                <a:cs typeface="Segoe UI Semibold" panose="020B0702040204020203" pitchFamily="34" charset="0"/>
              </a:rPr>
              <a:t>NOT</a:t>
            </a:r>
            <a:r>
              <a:rPr lang="en-US" dirty="0">
                <a:latin typeface="Roboto" panose="020B0604020202020204" charset="0"/>
                <a:ea typeface="Roboto" panose="020B0604020202020204" charset="0"/>
                <a:cs typeface="Segoe UI Semibold" panose="020B0702040204020203" pitchFamily="34" charset="0"/>
              </a:rPr>
              <a:t> want:</a:t>
            </a:r>
          </a:p>
          <a:p>
            <a:pPr marL="0" indent="0">
              <a:buNone/>
            </a:pPr>
            <a:endParaRPr lang="en-US" dirty="0">
              <a:latin typeface="Roboto" panose="020B0604020202020204" charset="0"/>
              <a:ea typeface="Roboto" panose="020B0604020202020204" charset="0"/>
              <a:cs typeface="Segoe UI Semibold" panose="020B0702040204020203" pitchFamily="34" charset="0"/>
            </a:endParaRPr>
          </a:p>
          <a:p>
            <a:pPr lvl="1"/>
            <a:r>
              <a:rPr lang="en-US" sz="2667" dirty="0">
                <a:latin typeface="Roboto" panose="020B0604020202020204" charset="0"/>
                <a:ea typeface="Roboto" panose="020B0604020202020204" charset="0"/>
                <a:cs typeface="Segoe UI Semibold" panose="020B0702040204020203" pitchFamily="34" charset="0"/>
              </a:rPr>
              <a:t>Copies of datasets everywhere</a:t>
            </a:r>
          </a:p>
          <a:p>
            <a:pPr lvl="1"/>
            <a:r>
              <a:rPr lang="en-US" sz="2667" dirty="0">
                <a:latin typeface="Roboto" panose="020B0604020202020204" charset="0"/>
                <a:ea typeface="Roboto" panose="020B0604020202020204" charset="0"/>
                <a:cs typeface="Segoe UI Semibold" panose="020B0702040204020203" pitchFamily="34" charset="0"/>
              </a:rPr>
              <a:t>Insufficient storage</a:t>
            </a:r>
          </a:p>
          <a:p>
            <a:pPr lvl="1"/>
            <a:r>
              <a:rPr lang="en-US" sz="2667" dirty="0">
                <a:latin typeface="Roboto" panose="020B0604020202020204" charset="0"/>
                <a:ea typeface="Roboto" panose="020B0604020202020204" charset="0"/>
                <a:cs typeface="Segoe UI Semibold" panose="020B0702040204020203" pitchFamily="34" charset="0"/>
              </a:rPr>
              <a:t>PII in datasets</a:t>
            </a:r>
          </a:p>
        </p:txBody>
      </p:sp>
      <p:pic>
        <p:nvPicPr>
          <p:cNvPr id="5" name="Picture Placeholder 4">
            <a:extLst>
              <a:ext uri="{FF2B5EF4-FFF2-40B4-BE49-F238E27FC236}">
                <a16:creationId xmlns:a16="http://schemas.microsoft.com/office/drawing/2014/main" id="{E8567B83-412B-C544-ADAF-116C1B166E5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 y="0"/>
            <a:ext cx="4563122" cy="6858000"/>
          </a:xfrm>
          <a:prstGeom prst="rect">
            <a:avLst/>
          </a:prstGeom>
        </p:spPr>
      </p:pic>
    </p:spTree>
    <p:extLst>
      <p:ext uri="{BB962C8B-B14F-4D97-AF65-F5344CB8AC3E}">
        <p14:creationId xmlns:p14="http://schemas.microsoft.com/office/powerpoint/2010/main" val="4149312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FEEF91-6F8B-490C-9230-AA6E28857D67}"/>
              </a:ext>
              <a:ext uri="{C183D7F6-B498-43B3-948B-1728B52AA6E4}">
                <adec:decorative xmlns:adec="http://schemas.microsoft.com/office/drawing/2017/decorative" val="1"/>
              </a:ext>
            </a:extLst>
          </p:cNvPr>
          <p:cNvSpPr/>
          <p:nvPr/>
        </p:nvSpPr>
        <p:spPr>
          <a:xfrm>
            <a:off x="572140" y="5610226"/>
            <a:ext cx="3434715" cy="524980"/>
          </a:xfrm>
          <a:prstGeom prst="rect">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prstClr val="white"/>
              </a:solidFill>
              <a:latin typeface="Calibri" panose="020F0502020204030204"/>
            </a:endParaRPr>
          </a:p>
        </p:txBody>
      </p:sp>
      <p:sp>
        <p:nvSpPr>
          <p:cNvPr id="4" name="Content Placeholder 2">
            <a:extLst>
              <a:ext uri="{FF2B5EF4-FFF2-40B4-BE49-F238E27FC236}">
                <a16:creationId xmlns:a16="http://schemas.microsoft.com/office/drawing/2014/main" id="{826C2ACB-0C18-4977-8967-FC72EB397FC7}"/>
              </a:ext>
            </a:extLst>
          </p:cNvPr>
          <p:cNvSpPr txBox="1">
            <a:spLocks/>
          </p:cNvSpPr>
          <p:nvPr/>
        </p:nvSpPr>
        <p:spPr>
          <a:xfrm>
            <a:off x="838200" y="1582346"/>
            <a:ext cx="9752045" cy="4552860"/>
          </a:xfrm>
          <a:prstGeom prst="rect">
            <a:avLst/>
          </a:prstGeom>
        </p:spPr>
        <p:txBody>
          <a:bodyPr>
            <a:normAutofit fontScale="92500" lnSpcReduction="20000"/>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457189" defTabSz="914377"/>
            <a:r>
              <a:rPr lang="en-GB" sz="2600" dirty="0">
                <a:latin typeface="Segoe UI Semibold" panose="020B0702040204020203" pitchFamily="34" charset="0"/>
                <a:cs typeface="Segoe UI Semibold" panose="020B0702040204020203" pitchFamily="34" charset="0"/>
              </a:rPr>
              <a:t>Keep the SQL Server patched &amp; up to date</a:t>
            </a:r>
          </a:p>
          <a:p>
            <a:pPr marL="457189" indent="-457189" defTabSz="914377"/>
            <a:r>
              <a:rPr lang="en-GB" sz="2600" dirty="0">
                <a:latin typeface="Segoe UI Semibold" panose="020B0702040204020203" pitchFamily="34" charset="0"/>
                <a:cs typeface="Segoe UI Semibold" panose="020B0702040204020203" pitchFamily="34" charset="0"/>
              </a:rPr>
              <a:t>Control access</a:t>
            </a:r>
          </a:p>
          <a:p>
            <a:pPr marL="914377" lvl="1" indent="-457189" defTabSz="914377"/>
            <a:r>
              <a:rPr lang="en-GB" sz="2000" dirty="0">
                <a:latin typeface="Segoe UI Semibold" panose="020B0702040204020203" pitchFamily="34" charset="0"/>
                <a:cs typeface="Segoe UI Semibold" panose="020B0702040204020203" pitchFamily="34" charset="0"/>
              </a:rPr>
              <a:t>Limit numbers of Admins</a:t>
            </a:r>
          </a:p>
          <a:p>
            <a:pPr marL="914377" lvl="1" indent="-457189" defTabSz="914377"/>
            <a:r>
              <a:rPr lang="en-GB" sz="2000" dirty="0">
                <a:latin typeface="Segoe UI Semibold" panose="020B0702040204020203" pitchFamily="34" charset="0"/>
                <a:cs typeface="Segoe UI Semibold" panose="020B0702040204020203" pitchFamily="34" charset="0"/>
              </a:rPr>
              <a:t>Disable ‘</a:t>
            </a:r>
            <a:r>
              <a:rPr lang="en-GB" sz="2000" dirty="0" err="1">
                <a:latin typeface="Segoe UI Semibold" panose="020B0702040204020203" pitchFamily="34" charset="0"/>
                <a:cs typeface="Segoe UI Semibold" panose="020B0702040204020203" pitchFamily="34" charset="0"/>
              </a:rPr>
              <a:t>sa</a:t>
            </a:r>
            <a:r>
              <a:rPr lang="en-GB" sz="2000" dirty="0">
                <a:latin typeface="Segoe UI Semibold" panose="020B0702040204020203" pitchFamily="34" charset="0"/>
                <a:cs typeface="Segoe UI Semibold" panose="020B0702040204020203" pitchFamily="34" charset="0"/>
              </a:rPr>
              <a:t>’</a:t>
            </a:r>
          </a:p>
          <a:p>
            <a:pPr marL="457189" indent="-457189" defTabSz="914377"/>
            <a:r>
              <a:rPr lang="en-GB" sz="2600" dirty="0">
                <a:latin typeface="Segoe UI Semibold" panose="020B0702040204020203" pitchFamily="34" charset="0"/>
                <a:cs typeface="Segoe UI Semibold" panose="020B0702040204020203" pitchFamily="34" charset="0"/>
              </a:rPr>
              <a:t>Audit failed and successful logins regularly</a:t>
            </a:r>
          </a:p>
          <a:p>
            <a:pPr marL="457189" indent="-457189" defTabSz="914377"/>
            <a:r>
              <a:rPr lang="en-GB" sz="2600" dirty="0">
                <a:latin typeface="Segoe UI Semibold" panose="020B0702040204020203" pitchFamily="34" charset="0"/>
                <a:cs typeface="Segoe UI Semibold" panose="020B0702040204020203" pitchFamily="34" charset="0"/>
              </a:rPr>
              <a:t>Enable Encryption</a:t>
            </a:r>
          </a:p>
          <a:p>
            <a:pPr marL="914377" lvl="1" indent="-457189" defTabSz="914377"/>
            <a:r>
              <a:rPr lang="en-GB" sz="2000" dirty="0">
                <a:latin typeface="Segoe UI Semibold" panose="020B0702040204020203" pitchFamily="34" charset="0"/>
                <a:cs typeface="Segoe UI Semibold" panose="020B0702040204020203" pitchFamily="34" charset="0"/>
              </a:rPr>
              <a:t>Transparent Data Encryption (TDE)</a:t>
            </a:r>
          </a:p>
          <a:p>
            <a:pPr marL="914377" lvl="1" indent="-457189" defTabSz="914377"/>
            <a:r>
              <a:rPr lang="en-GB" sz="2000" dirty="0">
                <a:latin typeface="Segoe UI Semibold" panose="020B0702040204020203" pitchFamily="34" charset="0"/>
                <a:cs typeface="Segoe UI Semibold" panose="020B0702040204020203" pitchFamily="34" charset="0"/>
              </a:rPr>
              <a:t>Row Level Encryption</a:t>
            </a:r>
          </a:p>
          <a:p>
            <a:pPr marL="914377" lvl="1" indent="-457189" defTabSz="914377"/>
            <a:r>
              <a:rPr lang="en-GB" sz="2000" dirty="0">
                <a:latin typeface="Segoe UI Semibold" panose="020B0702040204020203" pitchFamily="34" charset="0"/>
                <a:cs typeface="Segoe UI Semibold" panose="020B0702040204020203" pitchFamily="34" charset="0"/>
              </a:rPr>
              <a:t>Always Encrypted</a:t>
            </a:r>
          </a:p>
          <a:p>
            <a:pPr marL="457189" indent="-457189" defTabSz="914377"/>
            <a:r>
              <a:rPr lang="en-GB" sz="2600" dirty="0">
                <a:latin typeface="Segoe UI Semibold" panose="020B0702040204020203" pitchFamily="34" charset="0"/>
                <a:cs typeface="Segoe UI Semibold" panose="020B0702040204020203" pitchFamily="34" charset="0"/>
              </a:rPr>
              <a:t>Data Masking</a:t>
            </a:r>
          </a:p>
          <a:p>
            <a:pPr marL="0" indent="0" defTabSz="914377">
              <a:buNone/>
            </a:pPr>
            <a:endParaRPr lang="en-GB" sz="2200" dirty="0">
              <a:latin typeface="Segoe UI Semibold" panose="020B0702040204020203" pitchFamily="34" charset="0"/>
              <a:cs typeface="Segoe UI Semibold" panose="020B0702040204020203" pitchFamily="34" charset="0"/>
            </a:endParaRPr>
          </a:p>
          <a:p>
            <a:pPr marL="0" indent="0" defTabSz="914377">
              <a:buNone/>
            </a:pPr>
            <a:endParaRPr lang="en-GB" sz="2200" dirty="0">
              <a:latin typeface="Segoe UI Semibold" panose="020B0702040204020203" pitchFamily="34" charset="0"/>
              <a:cs typeface="Segoe UI Semibold" panose="020B0702040204020203" pitchFamily="34" charset="0"/>
            </a:endParaRPr>
          </a:p>
          <a:p>
            <a:pPr marL="457189" indent="-457189" defTabSz="914377"/>
            <a:endParaRPr lang="en-GB" sz="2200" dirty="0">
              <a:latin typeface="Segoe UI Semibold" panose="020B0702040204020203" pitchFamily="34" charset="0"/>
              <a:cs typeface="Segoe UI Semibold" panose="020B0702040204020203" pitchFamily="34" charset="0"/>
            </a:endParaRPr>
          </a:p>
          <a:p>
            <a:pPr marL="457189" indent="-457189" defTabSz="914377"/>
            <a:endParaRPr lang="en-GB" sz="2200" dirty="0">
              <a:latin typeface="Segoe UI Semibold" panose="020B0702040204020203" pitchFamily="34" charset="0"/>
              <a:cs typeface="Segoe UI Semibold" panose="020B0702040204020203" pitchFamily="34" charset="0"/>
            </a:endParaRPr>
          </a:p>
        </p:txBody>
      </p:sp>
      <p:sp>
        <p:nvSpPr>
          <p:cNvPr id="7" name="Title 1">
            <a:extLst>
              <a:ext uri="{FF2B5EF4-FFF2-40B4-BE49-F238E27FC236}">
                <a16:creationId xmlns:a16="http://schemas.microsoft.com/office/drawing/2014/main" id="{BC60ADDD-0D55-4E54-8F8B-C7B99F58BA68}"/>
              </a:ext>
            </a:extLst>
          </p:cNvPr>
          <p:cNvSpPr txBox="1">
            <a:spLocks/>
          </p:cNvSpPr>
          <p:nvPr/>
        </p:nvSpPr>
        <p:spPr>
          <a:xfrm>
            <a:off x="2265872" y="340689"/>
            <a:ext cx="6443122"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There are lots of ways to protect data</a:t>
            </a:r>
          </a:p>
        </p:txBody>
      </p:sp>
      <p:pic>
        <p:nvPicPr>
          <p:cNvPr id="8" name="Graphic 7">
            <a:extLst>
              <a:ext uri="{FF2B5EF4-FFF2-40B4-BE49-F238E27FC236}">
                <a16:creationId xmlns:a16="http://schemas.microsoft.com/office/drawing/2014/main" id="{14BDE78D-11EF-448C-8BCF-78F792B035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35628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 Masking description from Wikipedia">
            <a:extLst>
              <a:ext uri="{FF2B5EF4-FFF2-40B4-BE49-F238E27FC236}">
                <a16:creationId xmlns:a16="http://schemas.microsoft.com/office/drawing/2014/main" id="{B727B94A-9DDF-46E8-8818-5FD6052F3931}"/>
              </a:ext>
            </a:extLst>
          </p:cNvPr>
          <p:cNvPicPr>
            <a:picLocks noChangeAspect="1"/>
          </p:cNvPicPr>
          <p:nvPr/>
        </p:nvPicPr>
        <p:blipFill>
          <a:blip r:embed="rId2"/>
          <a:stretch>
            <a:fillRect/>
          </a:stretch>
        </p:blipFill>
        <p:spPr>
          <a:xfrm>
            <a:off x="519114" y="1809749"/>
            <a:ext cx="11153775" cy="1619251"/>
          </a:xfrm>
          <a:prstGeom prst="rect">
            <a:avLst/>
          </a:prstGeom>
        </p:spPr>
      </p:pic>
      <p:pic>
        <p:nvPicPr>
          <p:cNvPr id="5" name="Picture 4" descr="Example of sensitive data displayed in SSMS (customer names and genders)">
            <a:extLst>
              <a:ext uri="{FF2B5EF4-FFF2-40B4-BE49-F238E27FC236}">
                <a16:creationId xmlns:a16="http://schemas.microsoft.com/office/drawing/2014/main" id="{F7C391D3-4E04-4C06-BEA1-68DB9FC1E21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483054" y="3656406"/>
            <a:ext cx="7225892" cy="2928620"/>
          </a:xfrm>
          <a:prstGeom prst="rect">
            <a:avLst/>
          </a:prstGeom>
          <a:ln>
            <a:noFill/>
          </a:ln>
        </p:spPr>
      </p:pic>
      <p:sp>
        <p:nvSpPr>
          <p:cNvPr id="7" name="Title 1">
            <a:extLst>
              <a:ext uri="{FF2B5EF4-FFF2-40B4-BE49-F238E27FC236}">
                <a16:creationId xmlns:a16="http://schemas.microsoft.com/office/drawing/2014/main" id="{13F404EE-90A4-4F9D-9186-FE65BA5E26A4}"/>
              </a:ext>
            </a:extLst>
          </p:cNvPr>
          <p:cNvSpPr txBox="1">
            <a:spLocks/>
          </p:cNvSpPr>
          <p:nvPr/>
        </p:nvSpPr>
        <p:spPr>
          <a:xfrm>
            <a:off x="2265872" y="340689"/>
            <a:ext cx="4365837"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What IS Data Masking?</a:t>
            </a:r>
          </a:p>
        </p:txBody>
      </p:sp>
      <p:pic>
        <p:nvPicPr>
          <p:cNvPr id="8" name="Graphic 7">
            <a:extLst>
              <a:ext uri="{FF2B5EF4-FFF2-40B4-BE49-F238E27FC236}">
                <a16:creationId xmlns:a16="http://schemas.microsoft.com/office/drawing/2014/main" id="{BA3D1203-2166-4655-9370-D19EA99F6F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249983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n thinking whilst looking at laptop">
            <a:extLst>
              <a:ext uri="{FF2B5EF4-FFF2-40B4-BE49-F238E27FC236}">
                <a16:creationId xmlns:a16="http://schemas.microsoft.com/office/drawing/2014/main" id="{52E9475A-F5DD-4293-BFD6-BD7C09FDEC99}"/>
              </a:ext>
            </a:extLst>
          </p:cNvPr>
          <p:cNvPicPr>
            <a:picLocks noChangeAspect="1"/>
          </p:cNvPicPr>
          <p:nvPr/>
        </p:nvPicPr>
        <p:blipFill>
          <a:blip r:embed="rId2"/>
          <a:stretch>
            <a:fillRect/>
          </a:stretch>
        </p:blipFill>
        <p:spPr>
          <a:xfrm>
            <a:off x="2831377" y="1512455"/>
            <a:ext cx="6024419" cy="4016279"/>
          </a:xfrm>
          <a:prstGeom prst="rect">
            <a:avLst/>
          </a:prstGeom>
        </p:spPr>
      </p:pic>
      <p:sp>
        <p:nvSpPr>
          <p:cNvPr id="4" name="Title 1">
            <a:extLst>
              <a:ext uri="{FF2B5EF4-FFF2-40B4-BE49-F238E27FC236}">
                <a16:creationId xmlns:a16="http://schemas.microsoft.com/office/drawing/2014/main" id="{436755CC-2351-4746-ABD8-391F83280F64}"/>
              </a:ext>
            </a:extLst>
          </p:cNvPr>
          <p:cNvSpPr txBox="1">
            <a:spLocks/>
          </p:cNvSpPr>
          <p:nvPr/>
        </p:nvSpPr>
        <p:spPr>
          <a:xfrm>
            <a:off x="585788" y="5458843"/>
            <a:ext cx="11020425"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3600" dirty="0">
                <a:solidFill>
                  <a:srgbClr val="CC0000"/>
                </a:solidFill>
                <a:latin typeface="gatebase Medium" panose="00000500000000000000" charset="0"/>
                <a:ea typeface="Roboto" charset="0"/>
                <a:cs typeface="Segoe UI Semibold" panose="020B0702040204020203" pitchFamily="34" charset="0"/>
              </a:rPr>
              <a:t>What is so hard about Data Masking?</a:t>
            </a:r>
          </a:p>
        </p:txBody>
      </p:sp>
      <p:sp>
        <p:nvSpPr>
          <p:cNvPr id="5" name="TextBox 4">
            <a:extLst>
              <a:ext uri="{FF2B5EF4-FFF2-40B4-BE49-F238E27FC236}">
                <a16:creationId xmlns:a16="http://schemas.microsoft.com/office/drawing/2014/main" id="{92BF8763-BF08-4C48-ACCE-DD8D79EBD22D}"/>
              </a:ext>
            </a:extLst>
          </p:cNvPr>
          <p:cNvSpPr txBox="1"/>
          <p:nvPr/>
        </p:nvSpPr>
        <p:spPr>
          <a:xfrm>
            <a:off x="9636654" y="2127198"/>
            <a:ext cx="1464733" cy="584775"/>
          </a:xfrm>
          <a:prstGeom prst="rect">
            <a:avLst/>
          </a:prstGeom>
          <a:noFill/>
        </p:spPr>
        <p:txBody>
          <a:bodyPr wrap="square" rtlCol="0">
            <a:spAutoFit/>
          </a:bodyPr>
          <a:lstStyle/>
          <a:p>
            <a:pPr defTabSz="1219170"/>
            <a:r>
              <a:rPr lang="en-GB" sz="3200" b="1" dirty="0">
                <a:solidFill>
                  <a:srgbClr val="CC0000"/>
                </a:solidFill>
                <a:latin typeface="gatebase Medium" panose="00000500000000000000" charset="0"/>
                <a:cs typeface="Segoe UI" panose="020B0502040204020203" pitchFamily="34" charset="0"/>
              </a:rPr>
              <a:t>Us</a:t>
            </a:r>
          </a:p>
        </p:txBody>
      </p:sp>
      <p:cxnSp>
        <p:nvCxnSpPr>
          <p:cNvPr id="7" name="Straight Arrow Connector 6">
            <a:extLst>
              <a:ext uri="{FF2B5EF4-FFF2-40B4-BE49-F238E27FC236}">
                <a16:creationId xmlns:a16="http://schemas.microsoft.com/office/drawing/2014/main" id="{450345D9-AA54-4B00-978E-BCDB26AD48F6}"/>
              </a:ext>
            </a:extLst>
          </p:cNvPr>
          <p:cNvCxnSpPr>
            <a:stCxn id="5" idx="1"/>
          </p:cNvCxnSpPr>
          <p:nvPr/>
        </p:nvCxnSpPr>
        <p:spPr>
          <a:xfrm flipH="1">
            <a:off x="7535333" y="2419586"/>
            <a:ext cx="2101321" cy="15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C02FE8-F9AC-4BD0-84A7-D07C58E30B24}"/>
              </a:ext>
            </a:extLst>
          </p:cNvPr>
          <p:cNvSpPr txBox="1"/>
          <p:nvPr/>
        </p:nvSpPr>
        <p:spPr>
          <a:xfrm>
            <a:off x="333373" y="3955865"/>
            <a:ext cx="1869547" cy="1077218"/>
          </a:xfrm>
          <a:prstGeom prst="rect">
            <a:avLst/>
          </a:prstGeom>
          <a:noFill/>
        </p:spPr>
        <p:txBody>
          <a:bodyPr wrap="square" rtlCol="0">
            <a:spAutoFit/>
          </a:bodyPr>
          <a:lstStyle/>
          <a:p>
            <a:pPr algn="r" defTabSz="1219170"/>
            <a:r>
              <a:rPr lang="en-GB" sz="3200" b="1" dirty="0">
                <a:solidFill>
                  <a:srgbClr val="CC0000"/>
                </a:solidFill>
                <a:latin typeface="gatebase Medium" panose="00000500000000000000" charset="0"/>
                <a:cs typeface="Segoe UI" panose="020B0502040204020203" pitchFamily="34" charset="0"/>
              </a:rPr>
              <a:t>Data</a:t>
            </a:r>
          </a:p>
          <a:p>
            <a:pPr algn="r" defTabSz="1219170"/>
            <a:r>
              <a:rPr lang="en-GB" sz="3200" b="1" dirty="0">
                <a:solidFill>
                  <a:srgbClr val="CC0000"/>
                </a:solidFill>
                <a:latin typeface="gatebase Medium" panose="00000500000000000000" charset="0"/>
                <a:cs typeface="Segoe UI" panose="020B0502040204020203" pitchFamily="34" charset="0"/>
              </a:rPr>
              <a:t>Masking</a:t>
            </a:r>
          </a:p>
        </p:txBody>
      </p:sp>
      <p:cxnSp>
        <p:nvCxnSpPr>
          <p:cNvPr id="9" name="Straight Arrow Connector 8">
            <a:extLst>
              <a:ext uri="{FF2B5EF4-FFF2-40B4-BE49-F238E27FC236}">
                <a16:creationId xmlns:a16="http://schemas.microsoft.com/office/drawing/2014/main" id="{34830705-421F-49AF-848D-3106EA2A0491}"/>
              </a:ext>
            </a:extLst>
          </p:cNvPr>
          <p:cNvCxnSpPr>
            <a:cxnSpLocks/>
          </p:cNvCxnSpPr>
          <p:nvPr/>
        </p:nvCxnSpPr>
        <p:spPr>
          <a:xfrm>
            <a:off x="2187643" y="4517773"/>
            <a:ext cx="22741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4EFBA98-E588-4F52-B9C9-4F20E604A415}"/>
              </a:ext>
            </a:extLst>
          </p:cNvPr>
          <p:cNvSpPr/>
          <p:nvPr/>
        </p:nvSpPr>
        <p:spPr>
          <a:xfrm rot="832340">
            <a:off x="5687899" y="2268990"/>
            <a:ext cx="467661" cy="861774"/>
          </a:xfrm>
          <a:prstGeom prst="rect">
            <a:avLst/>
          </a:prstGeom>
          <a:noFill/>
        </p:spPr>
        <p:txBody>
          <a:bodyPr wrap="square" lIns="121920" tIns="60960" rIns="121920" bIns="60960">
            <a:spAutoFit/>
          </a:bodyPr>
          <a:lstStyle/>
          <a:p>
            <a:pPr algn="ctr" defTabSz="1219170"/>
            <a:r>
              <a:rPr lang="en-US" sz="4800" dirty="0">
                <a:ln w="0"/>
                <a:solidFill>
                  <a:srgbClr val="B8232F"/>
                </a:solidFill>
                <a:effectLst>
                  <a:outerShdw blurRad="38100" dist="19050" dir="2700000" algn="tl" rotWithShape="0">
                    <a:prstClr val="black">
                      <a:alpha val="40000"/>
                    </a:prstClr>
                  </a:outerShdw>
                </a:effectLst>
                <a:latin typeface="Calibri" panose="020F0502020204030204"/>
              </a:rPr>
              <a:t>?</a:t>
            </a:r>
          </a:p>
        </p:txBody>
      </p:sp>
      <p:sp>
        <p:nvSpPr>
          <p:cNvPr id="14" name="Rectangle 13">
            <a:extLst>
              <a:ext uri="{FF2B5EF4-FFF2-40B4-BE49-F238E27FC236}">
                <a16:creationId xmlns:a16="http://schemas.microsoft.com/office/drawing/2014/main" id="{54C532D1-C070-4643-88B0-8D5080CB435C}"/>
              </a:ext>
            </a:extLst>
          </p:cNvPr>
          <p:cNvSpPr/>
          <p:nvPr/>
        </p:nvSpPr>
        <p:spPr>
          <a:xfrm rot="1008083">
            <a:off x="7414638" y="1533553"/>
            <a:ext cx="467661" cy="861774"/>
          </a:xfrm>
          <a:prstGeom prst="rect">
            <a:avLst/>
          </a:prstGeom>
          <a:noFill/>
        </p:spPr>
        <p:txBody>
          <a:bodyPr wrap="square" lIns="121920" tIns="60960" rIns="121920" bIns="60960">
            <a:spAutoFit/>
          </a:bodyPr>
          <a:lstStyle/>
          <a:p>
            <a:pPr algn="ctr" defTabSz="1219170"/>
            <a:r>
              <a:rPr lang="en-US" sz="4800" dirty="0">
                <a:ln w="0"/>
                <a:solidFill>
                  <a:srgbClr val="B8232F"/>
                </a:solidFill>
                <a:effectLst>
                  <a:outerShdw blurRad="38100" dist="19050" dir="2700000" algn="tl" rotWithShape="0">
                    <a:prstClr val="black">
                      <a:alpha val="40000"/>
                    </a:prstClr>
                  </a:outerShdw>
                </a:effectLst>
                <a:latin typeface="Calibri" panose="020F0502020204030204"/>
              </a:rPr>
              <a:t>?</a:t>
            </a:r>
          </a:p>
        </p:txBody>
      </p:sp>
      <p:sp>
        <p:nvSpPr>
          <p:cNvPr id="15" name="Rectangle 14">
            <a:extLst>
              <a:ext uri="{FF2B5EF4-FFF2-40B4-BE49-F238E27FC236}">
                <a16:creationId xmlns:a16="http://schemas.microsoft.com/office/drawing/2014/main" id="{E5DA1018-1090-421A-9829-943064C33EBF}"/>
              </a:ext>
            </a:extLst>
          </p:cNvPr>
          <p:cNvSpPr/>
          <p:nvPr/>
        </p:nvSpPr>
        <p:spPr>
          <a:xfrm rot="20578718">
            <a:off x="5628338" y="1619976"/>
            <a:ext cx="467661" cy="861774"/>
          </a:xfrm>
          <a:prstGeom prst="rect">
            <a:avLst/>
          </a:prstGeom>
          <a:noFill/>
        </p:spPr>
        <p:txBody>
          <a:bodyPr wrap="square" lIns="121920" tIns="60960" rIns="121920" bIns="60960">
            <a:spAutoFit/>
          </a:bodyPr>
          <a:lstStyle/>
          <a:p>
            <a:pPr algn="ctr" defTabSz="1219170"/>
            <a:r>
              <a:rPr lang="en-US" sz="4800" dirty="0">
                <a:ln w="0"/>
                <a:solidFill>
                  <a:srgbClr val="B8232F"/>
                </a:solidFill>
                <a:effectLst>
                  <a:outerShdw blurRad="38100" dist="19050" dir="2700000" algn="tl" rotWithShape="0">
                    <a:prstClr val="black">
                      <a:alpha val="40000"/>
                    </a:prstClr>
                  </a:outerShdw>
                </a:effectLst>
                <a:latin typeface="Calibri" panose="020F0502020204030204"/>
              </a:rPr>
              <a:t>?</a:t>
            </a:r>
          </a:p>
        </p:txBody>
      </p:sp>
      <p:sp>
        <p:nvSpPr>
          <p:cNvPr id="12" name="Title 1">
            <a:extLst>
              <a:ext uri="{FF2B5EF4-FFF2-40B4-BE49-F238E27FC236}">
                <a16:creationId xmlns:a16="http://schemas.microsoft.com/office/drawing/2014/main" id="{684933BC-1FB7-42C9-973C-9D57983B2105}"/>
              </a:ext>
            </a:extLst>
          </p:cNvPr>
          <p:cNvSpPr txBox="1">
            <a:spLocks/>
          </p:cNvSpPr>
          <p:nvPr/>
        </p:nvSpPr>
        <p:spPr>
          <a:xfrm>
            <a:off x="2265871" y="340689"/>
            <a:ext cx="6966905"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We have some things to think about first</a:t>
            </a:r>
          </a:p>
        </p:txBody>
      </p:sp>
      <p:pic>
        <p:nvPicPr>
          <p:cNvPr id="16" name="Graphic 15">
            <a:extLst>
              <a:ext uri="{FF2B5EF4-FFF2-40B4-BE49-F238E27FC236}">
                <a16:creationId xmlns:a16="http://schemas.microsoft.com/office/drawing/2014/main" id="{D98328B3-2E83-4F6E-802F-22DDD2292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142752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0-#ppt_w/2"/>
                                          </p:val>
                                        </p:tav>
                                        <p:tav tm="100000">
                                          <p:val>
                                            <p:strVal val="#ppt_x"/>
                                          </p:val>
                                        </p:tav>
                                      </p:tavLst>
                                    </p:anim>
                                    <p:anim calcmode="lin" valueType="num">
                                      <p:cBhvr additive="base">
                                        <p:cTn id="17" dur="10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1000" fill="hold"/>
                                        <p:tgtEl>
                                          <p:spTgt spid="9"/>
                                        </p:tgtEl>
                                        <p:attrNameLst>
                                          <p:attrName>ppt_x</p:attrName>
                                        </p:attrNameLst>
                                      </p:cBhvr>
                                      <p:tavLst>
                                        <p:tav tm="0">
                                          <p:val>
                                            <p:strVal val="0-#ppt_w/2"/>
                                          </p:val>
                                        </p:tav>
                                        <p:tav tm="100000">
                                          <p:val>
                                            <p:strVal val="#ppt_x"/>
                                          </p:val>
                                        </p:tav>
                                      </p:tavLst>
                                    </p:anim>
                                    <p:anim calcmode="lin" valueType="num">
                                      <p:cBhvr additive="base">
                                        <p:cTn id="21" dur="10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250"/>
                            </p:stCondLst>
                            <p:childTnLst>
                              <p:par>
                                <p:cTn id="23" presetID="10" presetClass="entr" presetSubtype="0" fill="hold" grpId="0" nodeType="afterEffect">
                                  <p:stCondLst>
                                    <p:cond delay="15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425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475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9D4298F1-305C-42CB-B8A6-B68E9E9E23F4}"/>
              </a:ext>
            </a:extLst>
          </p:cNvPr>
          <p:cNvSpPr txBox="1">
            <a:spLocks/>
          </p:cNvSpPr>
          <p:nvPr/>
        </p:nvSpPr>
        <p:spPr>
          <a:xfrm>
            <a:off x="421713" y="2181139"/>
            <a:ext cx="4907376" cy="520700"/>
          </a:xfrm>
          <a:prstGeom prst="rect">
            <a:avLst/>
          </a:prstGeom>
        </p:spPr>
        <p:txBody>
          <a:bodyPr vert="horz" lIns="91440" tIns="45720" rIns="91440" bIns="4572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1219140">
              <a:buClr>
                <a:srgbClr val="33C0CD"/>
              </a:buClr>
              <a:defRPr/>
            </a:pPr>
            <a:r>
              <a:rPr lang="en-GB" sz="2400" dirty="0">
                <a:solidFill>
                  <a:srgbClr val="C00000"/>
                </a:solidFill>
                <a:latin typeface="gatebase Medium" panose="00000500000000000000" charset="0"/>
              </a:rPr>
              <a:t>It has to look like our data to be realistic for dev &amp; test</a:t>
            </a:r>
          </a:p>
        </p:txBody>
      </p:sp>
      <p:sp>
        <p:nvSpPr>
          <p:cNvPr id="9" name="Text Placeholder 6">
            <a:extLst>
              <a:ext uri="{FF2B5EF4-FFF2-40B4-BE49-F238E27FC236}">
                <a16:creationId xmlns:a16="http://schemas.microsoft.com/office/drawing/2014/main" id="{FA1DC83D-FEF9-44F9-B360-2D3F3CD47173}"/>
              </a:ext>
            </a:extLst>
          </p:cNvPr>
          <p:cNvSpPr txBox="1">
            <a:spLocks/>
          </p:cNvSpPr>
          <p:nvPr/>
        </p:nvSpPr>
        <p:spPr>
          <a:xfrm>
            <a:off x="421713" y="2949801"/>
            <a:ext cx="4907376" cy="3268208"/>
          </a:xfrm>
          <a:prstGeom prst="rect">
            <a:avLst/>
          </a:prstGeom>
        </p:spPr>
        <p:txBody>
          <a:bodyPr vert="horz" lIns="91440" tIns="45720" rIns="91440" bIns="45720" rtlCol="0">
            <a:normAutofit lnSpcReduction="10000"/>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891" indent="-342891" defTabSz="1219140">
              <a:buClr>
                <a:srgbClr val="33C0CD"/>
              </a:buClr>
              <a:buFont typeface="Arial" panose="020B0604020202020204" pitchFamily="34" charset="0"/>
              <a:buChar char="•"/>
              <a:defRPr/>
            </a:pPr>
            <a:r>
              <a:rPr lang="en-GB" dirty="0">
                <a:solidFill>
                  <a:srgbClr val="000000"/>
                </a:solidFill>
                <a:latin typeface="Roboto" panose="020B0604020202020204" charset="0"/>
                <a:ea typeface="Roboto" panose="020B0604020202020204" charset="0"/>
                <a:cs typeface="Segoe UI Semibold" panose="020B0702040204020203" pitchFamily="34" charset="0"/>
              </a:rPr>
              <a:t>We want to use our own sets of data to retain realism</a:t>
            </a:r>
          </a:p>
          <a:p>
            <a:pPr marL="342891" indent="-342891" defTabSz="1219140">
              <a:buClr>
                <a:srgbClr val="33C0CD"/>
              </a:buClr>
              <a:buFont typeface="Arial" panose="020B0604020202020204" pitchFamily="34" charset="0"/>
              <a:buChar char="•"/>
              <a:defRPr/>
            </a:pPr>
            <a:endParaRPr lang="en-GB" dirty="0">
              <a:solidFill>
                <a:srgbClr val="000000"/>
              </a:solidFill>
              <a:latin typeface="Roboto" panose="020B0604020202020204" charset="0"/>
              <a:ea typeface="Roboto" panose="020B060402020202020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Roboto" panose="020B0604020202020204" charset="0"/>
                <a:ea typeface="Roboto" panose="020B0604020202020204" charset="0"/>
                <a:cs typeface="Segoe UI Semibold" panose="020B0702040204020203" pitchFamily="34" charset="0"/>
              </a:rPr>
              <a:t>We want to retain the usefulness, demographic and storage profile</a:t>
            </a:r>
          </a:p>
          <a:p>
            <a:pPr marL="342891" indent="-342891" defTabSz="1219140">
              <a:buClr>
                <a:srgbClr val="33C0CD"/>
              </a:buClr>
              <a:buFont typeface="Arial" panose="020B0604020202020204" pitchFamily="34" charset="0"/>
              <a:buChar char="•"/>
              <a:defRPr/>
            </a:pPr>
            <a:endParaRPr lang="en-GB" dirty="0">
              <a:solidFill>
                <a:srgbClr val="000000"/>
              </a:solidFill>
              <a:latin typeface="Roboto" panose="020B0604020202020204" charset="0"/>
              <a:ea typeface="Roboto" panose="020B060402020202020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Roboto" panose="020B0604020202020204" charset="0"/>
                <a:ea typeface="Roboto" panose="020B0604020202020204" charset="0"/>
                <a:cs typeface="Segoe UI Semibold" panose="020B0702040204020203" pitchFamily="34" charset="0"/>
              </a:rPr>
              <a:t>NULLs have a part to play</a:t>
            </a:r>
          </a:p>
          <a:p>
            <a:pPr marL="342891" indent="-342891" defTabSz="1219140">
              <a:buClr>
                <a:srgbClr val="33C0CD"/>
              </a:buClr>
              <a:buFont typeface="Arial" panose="020B0604020202020204" pitchFamily="34" charset="0"/>
              <a:buChar char="•"/>
              <a:defRPr/>
            </a:pPr>
            <a:endParaRPr lang="en-GB" dirty="0">
              <a:solidFill>
                <a:srgbClr val="000000"/>
              </a:solidFill>
              <a:latin typeface="Roboto" panose="020B0604020202020204" charset="0"/>
              <a:ea typeface="Roboto" panose="020B060402020202020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Roboto" panose="020B0604020202020204" charset="0"/>
                <a:ea typeface="Roboto" panose="020B0604020202020204" charset="0"/>
                <a:cs typeface="Segoe UI Semibold" panose="020B0702040204020203" pitchFamily="34" charset="0"/>
              </a:rPr>
              <a:t>How do we deal with free-text? Remove it all? Use excerpts from a book?</a:t>
            </a:r>
          </a:p>
        </p:txBody>
      </p:sp>
      <p:pic>
        <p:nvPicPr>
          <p:cNvPr id="10" name="Picture 9" descr="Data Before Masking displayed in SSMS">
            <a:extLst>
              <a:ext uri="{FF2B5EF4-FFF2-40B4-BE49-F238E27FC236}">
                <a16:creationId xmlns:a16="http://schemas.microsoft.com/office/drawing/2014/main" id="{91E62A8F-3170-423B-BA35-02B5708A70CF}"/>
              </a:ext>
            </a:extLst>
          </p:cNvPr>
          <p:cNvPicPr>
            <a:picLocks noChangeAspect="1"/>
          </p:cNvPicPr>
          <p:nvPr/>
        </p:nvPicPr>
        <p:blipFill>
          <a:blip r:embed="rId2"/>
          <a:stretch>
            <a:fillRect/>
          </a:stretch>
        </p:blipFill>
        <p:spPr>
          <a:xfrm>
            <a:off x="5459255" y="2181139"/>
            <a:ext cx="6109164" cy="1247863"/>
          </a:xfrm>
          <a:prstGeom prst="rect">
            <a:avLst/>
          </a:prstGeom>
          <a:ln>
            <a:solidFill>
              <a:srgbClr val="33C0CD"/>
            </a:solidFill>
          </a:ln>
        </p:spPr>
      </p:pic>
      <p:sp>
        <p:nvSpPr>
          <p:cNvPr id="11" name="Arrow: Down 10">
            <a:extLst>
              <a:ext uri="{FF2B5EF4-FFF2-40B4-BE49-F238E27FC236}">
                <a16:creationId xmlns:a16="http://schemas.microsoft.com/office/drawing/2014/main" id="{F750409F-F45B-4CB5-8D6F-CACF14F51DEB}"/>
              </a:ext>
              <a:ext uri="{C183D7F6-B498-43B3-948B-1728B52AA6E4}">
                <adec:decorative xmlns:adec="http://schemas.microsoft.com/office/drawing/2017/decorative" val="1"/>
              </a:ext>
            </a:extLst>
          </p:cNvPr>
          <p:cNvSpPr/>
          <p:nvPr/>
        </p:nvSpPr>
        <p:spPr>
          <a:xfrm>
            <a:off x="8301946" y="3565322"/>
            <a:ext cx="419449" cy="436228"/>
          </a:xfrm>
          <a:prstGeom prst="downArrow">
            <a:avLst/>
          </a:prstGeom>
          <a:solidFill>
            <a:srgbClr val="CC0000"/>
          </a:solidFill>
          <a:ln w="25400" cap="flat" cmpd="sng" algn="ctr">
            <a:solidFill>
              <a:srgbClr val="CC0000"/>
            </a:solidFill>
            <a:prstDash val="solid"/>
          </a:ln>
          <a:effectLst/>
        </p:spPr>
        <p:txBody>
          <a:bodyPr rtlCol="0" anchor="ctr"/>
          <a:lstStyle/>
          <a:p>
            <a:pPr algn="ctr" defTabSz="914377">
              <a:defRPr/>
            </a:pPr>
            <a:endParaRPr lang="en-GB" kern="0">
              <a:solidFill>
                <a:srgbClr val="AFAFAF"/>
              </a:solidFill>
              <a:latin typeface="Segoe UI"/>
            </a:endParaRPr>
          </a:p>
        </p:txBody>
      </p:sp>
      <p:pic>
        <p:nvPicPr>
          <p:cNvPr id="12" name="Picture 11" descr="Data once it has been masked, displayed in SSMS">
            <a:extLst>
              <a:ext uri="{FF2B5EF4-FFF2-40B4-BE49-F238E27FC236}">
                <a16:creationId xmlns:a16="http://schemas.microsoft.com/office/drawing/2014/main" id="{9817C289-E63D-405C-8C17-F55E1E9AD455}"/>
              </a:ext>
            </a:extLst>
          </p:cNvPr>
          <p:cNvPicPr>
            <a:picLocks noChangeAspect="1"/>
          </p:cNvPicPr>
          <p:nvPr/>
        </p:nvPicPr>
        <p:blipFill>
          <a:blip r:embed="rId3"/>
          <a:stretch>
            <a:fillRect/>
          </a:stretch>
        </p:blipFill>
        <p:spPr>
          <a:xfrm>
            <a:off x="5459255" y="4137869"/>
            <a:ext cx="6109164" cy="1218787"/>
          </a:xfrm>
          <a:prstGeom prst="rect">
            <a:avLst/>
          </a:prstGeom>
          <a:ln>
            <a:solidFill>
              <a:srgbClr val="33C0CD"/>
            </a:solidFill>
          </a:ln>
        </p:spPr>
      </p:pic>
      <p:sp>
        <p:nvSpPr>
          <p:cNvPr id="13" name="Title 1">
            <a:extLst>
              <a:ext uri="{FF2B5EF4-FFF2-40B4-BE49-F238E27FC236}">
                <a16:creationId xmlns:a16="http://schemas.microsoft.com/office/drawing/2014/main" id="{A6F39A4A-5DA2-43B1-A2DA-F49D1310F673}"/>
              </a:ext>
            </a:extLst>
          </p:cNvPr>
          <p:cNvSpPr txBox="1">
            <a:spLocks/>
          </p:cNvSpPr>
          <p:nvPr/>
        </p:nvSpPr>
        <p:spPr>
          <a:xfrm>
            <a:off x="2265871" y="340689"/>
            <a:ext cx="3593391"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We require realism</a:t>
            </a:r>
          </a:p>
        </p:txBody>
      </p:sp>
      <p:pic>
        <p:nvPicPr>
          <p:cNvPr id="14" name="Graphic 13">
            <a:extLst>
              <a:ext uri="{FF2B5EF4-FFF2-40B4-BE49-F238E27FC236}">
                <a16:creationId xmlns:a16="http://schemas.microsoft.com/office/drawing/2014/main" id="{FA9F8712-C088-45BD-AAED-697327186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610868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2FE2-3DDE-4C49-9A23-4075BB3AD533}"/>
              </a:ext>
            </a:extLst>
          </p:cNvPr>
          <p:cNvSpPr txBox="1">
            <a:spLocks/>
          </p:cNvSpPr>
          <p:nvPr/>
        </p:nvSpPr>
        <p:spPr>
          <a:xfrm>
            <a:off x="645693" y="711041"/>
            <a:ext cx="6361497"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54">
              <a:defRPr/>
            </a:pPr>
            <a:r>
              <a:rPr lang="en-US" sz="4800" dirty="0">
                <a:solidFill>
                  <a:srgbClr val="B8232F"/>
                </a:solidFill>
                <a:latin typeface="gatebase Medium" panose="00000500000000000000" charset="0"/>
                <a:ea typeface="Roboto" charset="0"/>
                <a:cs typeface="Segoe UI Semibold" panose="020B0702040204020203" pitchFamily="34" charset="0"/>
              </a:rPr>
              <a:t>3 (well… 4) words on realism</a:t>
            </a:r>
            <a:endParaRPr lang="en-US" sz="4800" u="sng" dirty="0">
              <a:solidFill>
                <a:srgbClr val="B8232F"/>
              </a:solidFill>
              <a:latin typeface="gatebase Medium" panose="00000500000000000000" charset="0"/>
              <a:ea typeface="Roboto" charset="0"/>
              <a:cs typeface="Segoe UI Semibold" panose="020B0702040204020203" pitchFamily="34" charset="0"/>
            </a:endParaRPr>
          </a:p>
        </p:txBody>
      </p:sp>
      <p:sp>
        <p:nvSpPr>
          <p:cNvPr id="3" name="TextBox 2">
            <a:extLst>
              <a:ext uri="{FF2B5EF4-FFF2-40B4-BE49-F238E27FC236}">
                <a16:creationId xmlns:a16="http://schemas.microsoft.com/office/drawing/2014/main" id="{FC99F855-0EBA-4739-AC9F-713618A40E44}"/>
              </a:ext>
            </a:extLst>
          </p:cNvPr>
          <p:cNvSpPr txBox="1"/>
          <p:nvPr/>
        </p:nvSpPr>
        <p:spPr>
          <a:xfrm>
            <a:off x="755981" y="4821397"/>
            <a:ext cx="6140919" cy="769441"/>
          </a:xfrm>
          <a:prstGeom prst="rect">
            <a:avLst/>
          </a:prstGeom>
          <a:noFill/>
        </p:spPr>
        <p:txBody>
          <a:bodyPr wrap="square" rtlCol="0">
            <a:spAutoFit/>
          </a:bodyPr>
          <a:lstStyle/>
          <a:p>
            <a:pPr defTabSz="914377"/>
            <a:r>
              <a:rPr lang="en-GB" sz="4400" dirty="0">
                <a:solidFill>
                  <a:prstClr val="black"/>
                </a:solidFill>
                <a:latin typeface="gatebase Medium" panose="00000500000000000000" charset="0"/>
                <a:cs typeface="Segoe UI" panose="020B0502040204020203" pitchFamily="34" charset="0"/>
              </a:rPr>
              <a:t>Use your head (please)</a:t>
            </a:r>
            <a:endParaRPr lang="en-GB" dirty="0">
              <a:solidFill>
                <a:prstClr val="black"/>
              </a:solidFill>
              <a:latin typeface="gatebase Medium" panose="00000500000000000000" charset="0"/>
              <a:cs typeface="Segoe UI" panose="020B0502040204020203" pitchFamily="34" charset="0"/>
            </a:endParaRPr>
          </a:p>
        </p:txBody>
      </p:sp>
      <p:pic>
        <p:nvPicPr>
          <p:cNvPr id="4" name="Picture 3">
            <a:extLst>
              <a:ext uri="{FF2B5EF4-FFF2-40B4-BE49-F238E27FC236}">
                <a16:creationId xmlns:a16="http://schemas.microsoft.com/office/drawing/2014/main" id="{7ACBC181-DFC2-48DB-8661-C72E08C32F4B}"/>
              </a:ext>
            </a:extLst>
          </p:cNvPr>
          <p:cNvPicPr>
            <a:picLocks noChangeAspect="1"/>
          </p:cNvPicPr>
          <p:nvPr/>
        </p:nvPicPr>
        <p:blipFill>
          <a:blip r:embed="rId2"/>
          <a:stretch>
            <a:fillRect/>
          </a:stretch>
        </p:blipFill>
        <p:spPr>
          <a:xfrm>
            <a:off x="7620000" y="0"/>
            <a:ext cx="4572000" cy="6858000"/>
          </a:xfrm>
          <a:prstGeom prst="rect">
            <a:avLst/>
          </a:prstGeom>
        </p:spPr>
      </p:pic>
    </p:spTree>
    <p:extLst>
      <p:ext uri="{BB962C8B-B14F-4D97-AF65-F5344CB8AC3E}">
        <p14:creationId xmlns:p14="http://schemas.microsoft.com/office/powerpoint/2010/main" val="114936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5AFDD12-4785-44E4-882A-F99D69B17A04}"/>
              </a:ext>
            </a:extLst>
          </p:cNvPr>
          <p:cNvPicPr>
            <a:picLocks noGrp="1" noSelect="1" noRot="1" noMove="1" noResize="1" noEditPoints="1" noAdjustHandles="1" noChangeArrowheads="1" noChangeShapeType="1"/>
          </p:cNvPicPr>
          <p:nvPr>
            <p:custDataLst>
              <p:tags r:id="rId1"/>
            </p:custDataLst>
          </p:nvPr>
        </p:nvPicPr>
        <p:blipFill rotWithShape="1">
          <a:blip r:embed="rId4">
            <a:extLst>
              <a:ext uri="{96DAC541-7B7A-43D3-8B79-37D633B846F1}">
                <asvg:svgBlip xmlns:asvg="http://schemas.microsoft.com/office/drawing/2016/SVG/main" r:embed="rId5"/>
              </a:ext>
            </a:extLst>
          </a:blip>
          <a:srcRect r="24274" b="40836"/>
          <a:stretch/>
        </p:blipFill>
        <p:spPr>
          <a:xfrm>
            <a:off x="-1" y="0"/>
            <a:ext cx="12214687" cy="6858000"/>
          </a:xfrm>
          <a:prstGeom prst="rect">
            <a:avLst/>
          </a:prstGeom>
        </p:spPr>
      </p:pic>
      <p:sp>
        <p:nvSpPr>
          <p:cNvPr id="2" name="Rectangle 1">
            <a:extLst>
              <a:ext uri="{FF2B5EF4-FFF2-40B4-BE49-F238E27FC236}">
                <a16:creationId xmlns:a16="http://schemas.microsoft.com/office/drawing/2014/main" id="{EDD65FC1-854A-4DBE-BD96-6DEE44795854}"/>
              </a:ext>
            </a:extLst>
          </p:cNvPr>
          <p:cNvSpPr>
            <a:spLocks noGrp="1" noSelect="1" noRot="1" noMove="1" noResize="1" noEditPoints="1" noAdjustHandles="1" noChangeArrowheads="1" noChangeShapeType="1" noTextEdit="1"/>
          </p:cNvSpPr>
          <p:nvPr>
            <p:custDataLst>
              <p:tags r:id="rId2"/>
            </p:custDataLst>
          </p:nvPr>
        </p:nvSpPr>
        <p:spPr>
          <a:xfrm>
            <a:off x="883920" y="822960"/>
            <a:ext cx="6766560" cy="332232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id="{F1948B3B-2E71-4976-A99D-C6A3A45E73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140" y="545792"/>
            <a:ext cx="1517173" cy="362549"/>
          </a:xfrm>
          <a:prstGeom prst="rect">
            <a:avLst/>
          </a:prstGeom>
        </p:spPr>
      </p:pic>
      <p:sp>
        <p:nvSpPr>
          <p:cNvPr id="9" name="Text Placeholder 1">
            <a:extLst>
              <a:ext uri="{FF2B5EF4-FFF2-40B4-BE49-F238E27FC236}">
                <a16:creationId xmlns:a16="http://schemas.microsoft.com/office/drawing/2014/main" id="{749099E4-4121-45C8-B484-C12226BF66A3}"/>
              </a:ext>
            </a:extLst>
          </p:cNvPr>
          <p:cNvSpPr txBox="1">
            <a:spLocks/>
          </p:cNvSpPr>
          <p:nvPr/>
        </p:nvSpPr>
        <p:spPr>
          <a:xfrm>
            <a:off x="1058952" y="4006890"/>
            <a:ext cx="7346817"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GB" sz="6000" b="0" i="0" u="none" strike="noStrike" kern="1200" cap="none" spc="0" normalizeH="0" baseline="0" noProof="0" dirty="0">
                <a:ln>
                  <a:noFill/>
                </a:ln>
                <a:solidFill>
                  <a:schemeClr val="bg1"/>
                </a:solidFill>
                <a:effectLst/>
                <a:uLnTx/>
                <a:uFillTx/>
                <a:latin typeface="gatebase Medium" panose="00000500000000000000" charset="0"/>
              </a:rPr>
              <a:t>Creating a Data Masking Strategy</a:t>
            </a:r>
          </a:p>
        </p:txBody>
      </p:sp>
      <p:sp>
        <p:nvSpPr>
          <p:cNvPr id="10" name="Title 3">
            <a:extLst>
              <a:ext uri="{FF2B5EF4-FFF2-40B4-BE49-F238E27FC236}">
                <a16:creationId xmlns:a16="http://schemas.microsoft.com/office/drawing/2014/main" id="{8CB40C0F-64F9-41A5-A9A0-053FFE3FDAFE}"/>
              </a:ext>
            </a:extLst>
          </p:cNvPr>
          <p:cNvSpPr txBox="1">
            <a:spLocks/>
          </p:cNvSpPr>
          <p:nvPr/>
        </p:nvSpPr>
        <p:spPr>
          <a:xfrm>
            <a:off x="1058952" y="1846557"/>
            <a:ext cx="7475449" cy="614029"/>
          </a:xfrm>
          <a:prstGeom prst="rect">
            <a:avLst/>
          </a:prstGeo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pPr marL="0" marR="0" lvl="0" indent="0" algn="l" defTabSz="457200" rtl="0" eaLnBrk="1" fontAlgn="base" latinLnBrk="0" hangingPunct="1">
              <a:lnSpc>
                <a:spcPct val="90000"/>
              </a:lnSpc>
              <a:spcBef>
                <a:spcPct val="0"/>
              </a:spcBef>
              <a:spcAft>
                <a:spcPts val="0"/>
              </a:spcAft>
              <a:buClrTx/>
              <a:buSzTx/>
              <a:buFontTx/>
              <a:buNone/>
              <a:tabLst/>
              <a:defRPr/>
            </a:pPr>
            <a:r>
              <a:rPr kumimoji="0" lang="en-GB" b="0" i="1" u="none" strike="noStrike" kern="1200" cap="none" spc="0" normalizeH="0" baseline="0" noProof="0" dirty="0">
                <a:ln>
                  <a:noFill/>
                </a:ln>
                <a:solidFill>
                  <a:schemeClr val="bg1"/>
                </a:solidFill>
                <a:effectLst/>
                <a:uLnTx/>
                <a:uFillTx/>
                <a:latin typeface="gatebase Medium" panose="00000500000000000000" charset="0"/>
              </a:rPr>
              <a:t>Protect your Data by Design:</a:t>
            </a:r>
          </a:p>
        </p:txBody>
      </p:sp>
    </p:spTree>
    <p:extLst>
      <p:ext uri="{BB962C8B-B14F-4D97-AF65-F5344CB8AC3E}">
        <p14:creationId xmlns:p14="http://schemas.microsoft.com/office/powerpoint/2010/main" val="4218722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8DE8277C-82BB-4369-BE7C-ECFB71996A82}"/>
              </a:ext>
            </a:extLst>
          </p:cNvPr>
          <p:cNvSpPr txBox="1">
            <a:spLocks/>
          </p:cNvSpPr>
          <p:nvPr/>
        </p:nvSpPr>
        <p:spPr>
          <a:xfrm>
            <a:off x="421713" y="2022913"/>
            <a:ext cx="4907376" cy="520700"/>
          </a:xfrm>
          <a:prstGeom prst="rect">
            <a:avLst/>
          </a:prstGeom>
        </p:spPr>
        <p:txBody>
          <a:bodyPr vert="horz" lIns="91440" tIns="45720" rIns="91440" bIns="4572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1219140">
              <a:buClr>
                <a:srgbClr val="33C0CD"/>
              </a:buClr>
            </a:pPr>
            <a:r>
              <a:rPr lang="en-GB" sz="2400" dirty="0">
                <a:solidFill>
                  <a:srgbClr val="CC0000"/>
                </a:solidFill>
                <a:latin typeface="gatebase Medium" panose="00000500000000000000" charset="0"/>
              </a:rPr>
              <a:t>Not every column exists in isolation from others</a:t>
            </a:r>
          </a:p>
        </p:txBody>
      </p:sp>
      <p:sp>
        <p:nvSpPr>
          <p:cNvPr id="3" name="Text Placeholder 6">
            <a:extLst>
              <a:ext uri="{FF2B5EF4-FFF2-40B4-BE49-F238E27FC236}">
                <a16:creationId xmlns:a16="http://schemas.microsoft.com/office/drawing/2014/main" id="{39ADB93B-FDB2-49DA-9CE6-B150343C24F8}"/>
              </a:ext>
            </a:extLst>
          </p:cNvPr>
          <p:cNvSpPr txBox="1">
            <a:spLocks/>
          </p:cNvSpPr>
          <p:nvPr/>
        </p:nvSpPr>
        <p:spPr>
          <a:xfrm>
            <a:off x="421713" y="2949801"/>
            <a:ext cx="4907376" cy="3268208"/>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891" indent="-342891" defTabSz="1219140">
              <a:buClr>
                <a:srgbClr val="33C0CD"/>
              </a:buClr>
              <a:buFont typeface="Arial" panose="020B0604020202020204" pitchFamily="34" charset="0"/>
              <a:buChar char="•"/>
              <a:defRPr/>
            </a:pPr>
            <a:r>
              <a:rPr lang="en-GB" dirty="0">
                <a:solidFill>
                  <a:srgbClr val="000000"/>
                </a:solidFill>
                <a:latin typeface="Roboto" panose="020B0604020202020204" charset="0"/>
                <a:ea typeface="Roboto" panose="020B0604020202020204" charset="0"/>
                <a:cs typeface="Segoe UI Semibold" panose="020B0702040204020203" pitchFamily="34" charset="0"/>
              </a:rPr>
              <a:t>Some columns are concatenations of, or are correlated with others</a:t>
            </a:r>
          </a:p>
          <a:p>
            <a:pPr marL="342891" indent="-342891" defTabSz="1219140">
              <a:buClr>
                <a:srgbClr val="33C0CD"/>
              </a:buClr>
              <a:buFont typeface="Arial" panose="020B0604020202020204" pitchFamily="34" charset="0"/>
              <a:buChar char="•"/>
              <a:defRPr/>
            </a:pPr>
            <a:endParaRPr lang="en-GB" dirty="0">
              <a:solidFill>
                <a:srgbClr val="000000"/>
              </a:solidFill>
              <a:latin typeface="Roboto" panose="020B0604020202020204" charset="0"/>
              <a:ea typeface="Roboto" panose="020B060402020202020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Roboto" panose="020B0604020202020204" charset="0"/>
                <a:ea typeface="Roboto" panose="020B0604020202020204" charset="0"/>
                <a:cs typeface="Segoe UI Semibold" panose="020B0702040204020203" pitchFamily="34" charset="0"/>
              </a:rPr>
              <a:t>We want data to still validate in test copies of our application like addresses</a:t>
            </a:r>
          </a:p>
          <a:p>
            <a:pPr marL="342891" indent="-342891" defTabSz="1219140">
              <a:buClr>
                <a:srgbClr val="33C0CD"/>
              </a:buClr>
              <a:buFont typeface="Arial" panose="020B0604020202020204" pitchFamily="34" charset="0"/>
              <a:buChar char="•"/>
              <a:defRPr/>
            </a:pPr>
            <a:endParaRPr lang="en-GB" dirty="0">
              <a:solidFill>
                <a:srgbClr val="000000"/>
              </a:solidFill>
              <a:latin typeface="Roboto" panose="020B0604020202020204" charset="0"/>
              <a:ea typeface="Roboto" panose="020B060402020202020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Roboto" panose="020B0604020202020204" charset="0"/>
                <a:ea typeface="Roboto" panose="020B0604020202020204" charset="0"/>
                <a:cs typeface="Segoe UI Semibold" panose="020B0702040204020203" pitchFamily="34" charset="0"/>
              </a:rPr>
              <a:t>We want useful email addresses, but don’t want to send anything to a living individual</a:t>
            </a:r>
          </a:p>
        </p:txBody>
      </p:sp>
      <p:pic>
        <p:nvPicPr>
          <p:cNvPr id="4" name="Picture 3" descr="Data Before Masking in SSMS, showing poorly masked emails">
            <a:extLst>
              <a:ext uri="{FF2B5EF4-FFF2-40B4-BE49-F238E27FC236}">
                <a16:creationId xmlns:a16="http://schemas.microsoft.com/office/drawing/2014/main" id="{66F269CB-EC50-43F2-A768-DC6AD0848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089" y="2137423"/>
            <a:ext cx="6397128" cy="1231971"/>
          </a:xfrm>
          <a:prstGeom prst="rect">
            <a:avLst/>
          </a:prstGeom>
          <a:ln>
            <a:solidFill>
              <a:srgbClr val="33C0CD"/>
            </a:solidFill>
          </a:ln>
        </p:spPr>
      </p:pic>
      <p:pic>
        <p:nvPicPr>
          <p:cNvPr id="6" name="Picture 5" descr="data once it has been masked displayed in SSMS, displaying masked emails that are consistent with names">
            <a:extLst>
              <a:ext uri="{FF2B5EF4-FFF2-40B4-BE49-F238E27FC236}">
                <a16:creationId xmlns:a16="http://schemas.microsoft.com/office/drawing/2014/main" id="{0085ADBE-E2C8-434E-ACB3-38AD6BF89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613" y="4197478"/>
            <a:ext cx="6423675" cy="1115733"/>
          </a:xfrm>
          <a:prstGeom prst="rect">
            <a:avLst/>
          </a:prstGeom>
          <a:ln>
            <a:solidFill>
              <a:srgbClr val="33C0CD"/>
            </a:solidFill>
          </a:ln>
        </p:spPr>
      </p:pic>
      <p:sp>
        <p:nvSpPr>
          <p:cNvPr id="8" name="Arrow: Down 7">
            <a:extLst>
              <a:ext uri="{FF2B5EF4-FFF2-40B4-BE49-F238E27FC236}">
                <a16:creationId xmlns:a16="http://schemas.microsoft.com/office/drawing/2014/main" id="{6BB7068C-BB44-4C1E-BE6A-E95C31D25481}"/>
              </a:ext>
              <a:ext uri="{C183D7F6-B498-43B3-948B-1728B52AA6E4}">
                <adec:decorative xmlns:adec="http://schemas.microsoft.com/office/drawing/2017/decorative" val="1"/>
              </a:ext>
            </a:extLst>
          </p:cNvPr>
          <p:cNvSpPr/>
          <p:nvPr/>
        </p:nvSpPr>
        <p:spPr>
          <a:xfrm>
            <a:off x="8301946" y="3565322"/>
            <a:ext cx="419449" cy="436228"/>
          </a:xfrm>
          <a:prstGeom prst="downArrow">
            <a:avLst/>
          </a:prstGeom>
          <a:solidFill>
            <a:srgbClr val="CC0000"/>
          </a:solidFill>
          <a:ln w="25400" cap="flat" cmpd="sng" algn="ctr">
            <a:solidFill>
              <a:srgbClr val="CC0000"/>
            </a:solidFill>
            <a:prstDash val="solid"/>
          </a:ln>
          <a:effectLst/>
        </p:spPr>
        <p:txBody>
          <a:bodyPr rtlCol="0" anchor="ctr"/>
          <a:lstStyle/>
          <a:p>
            <a:pPr algn="ctr" defTabSz="914377">
              <a:defRPr/>
            </a:pPr>
            <a:endParaRPr lang="en-GB" kern="0">
              <a:solidFill>
                <a:srgbClr val="AFAFAF"/>
              </a:solidFill>
              <a:latin typeface="Segoe UI"/>
            </a:endParaRPr>
          </a:p>
        </p:txBody>
      </p:sp>
      <p:sp>
        <p:nvSpPr>
          <p:cNvPr id="9" name="Title 1">
            <a:extLst>
              <a:ext uri="{FF2B5EF4-FFF2-40B4-BE49-F238E27FC236}">
                <a16:creationId xmlns:a16="http://schemas.microsoft.com/office/drawing/2014/main" id="{4D232F70-2EA6-47BC-8C11-92C2D7EBD471}"/>
              </a:ext>
            </a:extLst>
          </p:cNvPr>
          <p:cNvSpPr txBox="1">
            <a:spLocks/>
          </p:cNvSpPr>
          <p:nvPr/>
        </p:nvSpPr>
        <p:spPr>
          <a:xfrm>
            <a:off x="2265871" y="340689"/>
            <a:ext cx="4099418"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Data depends on data</a:t>
            </a:r>
          </a:p>
        </p:txBody>
      </p:sp>
      <p:pic>
        <p:nvPicPr>
          <p:cNvPr id="10" name="Graphic 9">
            <a:extLst>
              <a:ext uri="{FF2B5EF4-FFF2-40B4-BE49-F238E27FC236}">
                <a16:creationId xmlns:a16="http://schemas.microsoft.com/office/drawing/2014/main" id="{D97772D8-95F1-43C5-B5C7-C13B25F354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392666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7A790621-FD64-4DE0-B5EC-EB168F1031CB}"/>
              </a:ext>
            </a:extLst>
          </p:cNvPr>
          <p:cNvSpPr txBox="1">
            <a:spLocks/>
          </p:cNvSpPr>
          <p:nvPr/>
        </p:nvSpPr>
        <p:spPr>
          <a:xfrm>
            <a:off x="421713" y="1978796"/>
            <a:ext cx="4907376" cy="520700"/>
          </a:xfrm>
          <a:prstGeom prst="rect">
            <a:avLst/>
          </a:prstGeom>
        </p:spPr>
        <p:txBody>
          <a:bodyPr vert="horz" lIns="91440" tIns="45720" rIns="91440" bIns="4572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1219140">
              <a:buClr>
                <a:srgbClr val="33C0CD"/>
              </a:buClr>
              <a:defRPr/>
            </a:pPr>
            <a:r>
              <a:rPr lang="en-GB" sz="2400" b="1" dirty="0">
                <a:solidFill>
                  <a:srgbClr val="CC0000"/>
                </a:solidFill>
                <a:latin typeface="gatebase Medium" panose="00000500000000000000" charset="0"/>
              </a:rPr>
              <a:t>Denormalization </a:t>
            </a:r>
            <a:r>
              <a:rPr lang="en-GB" sz="2400" b="1" i="1" dirty="0">
                <a:solidFill>
                  <a:srgbClr val="CC0000"/>
                </a:solidFill>
                <a:latin typeface="gatebase Medium" panose="00000500000000000000" charset="0"/>
              </a:rPr>
              <a:t>happens</a:t>
            </a:r>
          </a:p>
        </p:txBody>
      </p:sp>
      <p:sp>
        <p:nvSpPr>
          <p:cNvPr id="11" name="Text Placeholder 6">
            <a:extLst>
              <a:ext uri="{FF2B5EF4-FFF2-40B4-BE49-F238E27FC236}">
                <a16:creationId xmlns:a16="http://schemas.microsoft.com/office/drawing/2014/main" id="{D28D260C-CA14-418F-9A3D-872EBF57AEBC}"/>
              </a:ext>
            </a:extLst>
          </p:cNvPr>
          <p:cNvSpPr txBox="1">
            <a:spLocks/>
          </p:cNvSpPr>
          <p:nvPr/>
        </p:nvSpPr>
        <p:spPr>
          <a:xfrm>
            <a:off x="421713" y="2949801"/>
            <a:ext cx="4907376" cy="3268208"/>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891" indent="-342891" defTabSz="1219140">
              <a:buClr>
                <a:srgbClr val="33C0CD"/>
              </a:buClr>
              <a:buFont typeface="Arial" panose="020B0604020202020204" pitchFamily="34" charset="0"/>
              <a:buChar char="•"/>
              <a:defRPr/>
            </a:pPr>
            <a:r>
              <a:rPr lang="en-GB" dirty="0">
                <a:solidFill>
                  <a:srgbClr val="000000"/>
                </a:solidFill>
                <a:latin typeface="Roboto" panose="020B0604020202020204" charset="0"/>
                <a:ea typeface="Roboto" panose="020B0604020202020204" charset="0"/>
                <a:cs typeface="Segoe UI Semibold" panose="020B0702040204020203" pitchFamily="34" charset="0"/>
              </a:rPr>
              <a:t>Data should be consistent across tables where there is duplication</a:t>
            </a:r>
          </a:p>
          <a:p>
            <a:pPr marL="342891" indent="-342891" defTabSz="1219140">
              <a:buClr>
                <a:srgbClr val="33C0CD"/>
              </a:buClr>
              <a:buFont typeface="Arial" panose="020B0604020202020204" pitchFamily="34" charset="0"/>
              <a:buChar char="•"/>
              <a:defRPr/>
            </a:pPr>
            <a:endParaRPr lang="en-GB" dirty="0">
              <a:solidFill>
                <a:srgbClr val="000000"/>
              </a:solidFill>
              <a:latin typeface="Roboto" panose="020B0604020202020204" charset="0"/>
              <a:ea typeface="Roboto" panose="020B060402020202020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Roboto" panose="020B0604020202020204" charset="0"/>
                <a:ea typeface="Roboto" panose="020B0604020202020204" charset="0"/>
                <a:cs typeface="Segoe UI Semibold" panose="020B0702040204020203" pitchFamily="34" charset="0"/>
              </a:rPr>
              <a:t>We don’t want to have to set up fresh masks for every column on every table</a:t>
            </a:r>
          </a:p>
          <a:p>
            <a:pPr marL="342891" indent="-342891" defTabSz="1219140">
              <a:buClr>
                <a:srgbClr val="33C0CD"/>
              </a:buClr>
              <a:buFont typeface="Arial" panose="020B0604020202020204" pitchFamily="34" charset="0"/>
              <a:buChar char="•"/>
              <a:defRPr/>
            </a:pPr>
            <a:endParaRPr lang="en-GB" dirty="0">
              <a:solidFill>
                <a:srgbClr val="000000"/>
              </a:solidFill>
              <a:latin typeface="Roboto" panose="020B0604020202020204" charset="0"/>
              <a:ea typeface="Roboto" panose="020B0604020202020204" charset="0"/>
              <a:cs typeface="Segoe UI Semibold" panose="020B0702040204020203" pitchFamily="34" charset="0"/>
            </a:endParaRPr>
          </a:p>
          <a:p>
            <a:pPr marL="342891" indent="-342891" defTabSz="1219140">
              <a:buClr>
                <a:srgbClr val="33C0CD"/>
              </a:buClr>
              <a:buFont typeface="Arial" panose="020B0604020202020204" pitchFamily="34" charset="0"/>
              <a:buChar char="•"/>
              <a:defRPr/>
            </a:pPr>
            <a:r>
              <a:rPr lang="en-GB" dirty="0">
                <a:solidFill>
                  <a:srgbClr val="000000"/>
                </a:solidFill>
                <a:latin typeface="Roboto" panose="020B0604020202020204" charset="0"/>
                <a:ea typeface="Roboto" panose="020B0604020202020204" charset="0"/>
                <a:cs typeface="Segoe UI Semibold" panose="020B0702040204020203" pitchFamily="34" charset="0"/>
              </a:rPr>
              <a:t>Once we have masked core tables we should be able to persist this elsewhere</a:t>
            </a:r>
          </a:p>
        </p:txBody>
      </p:sp>
      <p:grpSp>
        <p:nvGrpSpPr>
          <p:cNvPr id="12" name="Group 11" descr="First name and Last name displayed in customer table in SSMS">
            <a:extLst>
              <a:ext uri="{FF2B5EF4-FFF2-40B4-BE49-F238E27FC236}">
                <a16:creationId xmlns:a16="http://schemas.microsoft.com/office/drawing/2014/main" id="{BE071E8C-E42D-405C-979C-734640ED9DED}"/>
              </a:ext>
            </a:extLst>
          </p:cNvPr>
          <p:cNvGrpSpPr/>
          <p:nvPr/>
        </p:nvGrpSpPr>
        <p:grpSpPr>
          <a:xfrm>
            <a:off x="5545124" y="1570309"/>
            <a:ext cx="6014907" cy="1977017"/>
            <a:chOff x="5545123" y="1575591"/>
            <a:chExt cx="6048461" cy="1971734"/>
          </a:xfrm>
        </p:grpSpPr>
        <p:pic>
          <p:nvPicPr>
            <p:cNvPr id="13" name="Picture 12">
              <a:extLst>
                <a:ext uri="{FF2B5EF4-FFF2-40B4-BE49-F238E27FC236}">
                  <a16:creationId xmlns:a16="http://schemas.microsoft.com/office/drawing/2014/main" id="{3548DDE6-3784-4D56-A442-B55F72DD0C1F}"/>
                </a:ext>
              </a:extLst>
            </p:cNvPr>
            <p:cNvPicPr>
              <a:picLocks noChangeAspect="1"/>
            </p:cNvPicPr>
            <p:nvPr/>
          </p:nvPicPr>
          <p:blipFill>
            <a:blip r:embed="rId2"/>
            <a:stretch>
              <a:fillRect/>
            </a:stretch>
          </p:blipFill>
          <p:spPr>
            <a:xfrm>
              <a:off x="5637401" y="1575591"/>
              <a:ext cx="5956183" cy="1853409"/>
            </a:xfrm>
            <a:prstGeom prst="rect">
              <a:avLst/>
            </a:prstGeom>
          </p:spPr>
        </p:pic>
        <p:sp>
          <p:nvSpPr>
            <p:cNvPr id="14" name="Rectangle 13">
              <a:extLst>
                <a:ext uri="{FF2B5EF4-FFF2-40B4-BE49-F238E27FC236}">
                  <a16:creationId xmlns:a16="http://schemas.microsoft.com/office/drawing/2014/main" id="{B5806C61-3371-4FB8-87C8-F27F2DF8144E}"/>
                </a:ext>
              </a:extLst>
            </p:cNvPr>
            <p:cNvSpPr/>
            <p:nvPr/>
          </p:nvSpPr>
          <p:spPr>
            <a:xfrm>
              <a:off x="5545123" y="2502295"/>
              <a:ext cx="2860644" cy="1045030"/>
            </a:xfrm>
            <a:prstGeom prst="rect">
              <a:avLst/>
            </a:prstGeom>
            <a:noFill/>
            <a:ln w="25400" cap="flat" cmpd="sng" algn="ctr">
              <a:solidFill>
                <a:srgbClr val="33C0CD"/>
              </a:solidFill>
              <a:prstDash val="solid"/>
            </a:ln>
            <a:effectLst/>
          </p:spPr>
          <p:txBody>
            <a:bodyPr rtlCol="0" anchor="ctr"/>
            <a:lstStyle/>
            <a:p>
              <a:pPr algn="ctr" defTabSz="914377">
                <a:defRPr/>
              </a:pPr>
              <a:endParaRPr lang="en-GB" kern="0">
                <a:solidFill>
                  <a:srgbClr val="AFAFAF"/>
                </a:solidFill>
                <a:latin typeface="Segoe UI"/>
              </a:endParaRPr>
            </a:p>
          </p:txBody>
        </p:sp>
      </p:grpSp>
      <p:grpSp>
        <p:nvGrpSpPr>
          <p:cNvPr id="15" name="Group 14" descr="First Name and Last Name also displayed on the customer notes table in SSMS">
            <a:extLst>
              <a:ext uri="{FF2B5EF4-FFF2-40B4-BE49-F238E27FC236}">
                <a16:creationId xmlns:a16="http://schemas.microsoft.com/office/drawing/2014/main" id="{AEA7079C-5062-4D79-85A0-1863947A499E}"/>
              </a:ext>
            </a:extLst>
          </p:cNvPr>
          <p:cNvGrpSpPr/>
          <p:nvPr/>
        </p:nvGrpSpPr>
        <p:grpSpPr>
          <a:xfrm>
            <a:off x="5545123" y="3799875"/>
            <a:ext cx="6014907" cy="2050496"/>
            <a:chOff x="5637401" y="4101878"/>
            <a:chExt cx="5956184" cy="2050496"/>
          </a:xfrm>
        </p:grpSpPr>
        <p:pic>
          <p:nvPicPr>
            <p:cNvPr id="16" name="Picture 15">
              <a:extLst>
                <a:ext uri="{FF2B5EF4-FFF2-40B4-BE49-F238E27FC236}">
                  <a16:creationId xmlns:a16="http://schemas.microsoft.com/office/drawing/2014/main" id="{B8A8F653-32FB-449E-8563-6853F057CF24}"/>
                </a:ext>
              </a:extLst>
            </p:cNvPr>
            <p:cNvPicPr>
              <a:picLocks noChangeAspect="1"/>
            </p:cNvPicPr>
            <p:nvPr/>
          </p:nvPicPr>
          <p:blipFill>
            <a:blip r:embed="rId3"/>
            <a:stretch>
              <a:fillRect/>
            </a:stretch>
          </p:blipFill>
          <p:spPr>
            <a:xfrm>
              <a:off x="5637401" y="4101878"/>
              <a:ext cx="5956184" cy="1977017"/>
            </a:xfrm>
            <a:prstGeom prst="rect">
              <a:avLst/>
            </a:prstGeom>
          </p:spPr>
        </p:pic>
        <p:sp>
          <p:nvSpPr>
            <p:cNvPr id="17" name="Rectangle 16">
              <a:extLst>
                <a:ext uri="{FF2B5EF4-FFF2-40B4-BE49-F238E27FC236}">
                  <a16:creationId xmlns:a16="http://schemas.microsoft.com/office/drawing/2014/main" id="{FA4D9463-0B39-47FC-BA50-118A15F64B3C}"/>
                </a:ext>
              </a:extLst>
            </p:cNvPr>
            <p:cNvSpPr/>
            <p:nvPr/>
          </p:nvSpPr>
          <p:spPr>
            <a:xfrm>
              <a:off x="5637401" y="5107344"/>
              <a:ext cx="2860644" cy="1045030"/>
            </a:xfrm>
            <a:prstGeom prst="rect">
              <a:avLst/>
            </a:prstGeom>
            <a:noFill/>
            <a:ln w="25400" cap="flat" cmpd="sng" algn="ctr">
              <a:solidFill>
                <a:srgbClr val="33C0CD"/>
              </a:solidFill>
              <a:prstDash val="solid"/>
            </a:ln>
            <a:effectLst/>
          </p:spPr>
          <p:txBody>
            <a:bodyPr rtlCol="0" anchor="ctr"/>
            <a:lstStyle/>
            <a:p>
              <a:pPr algn="ctr" defTabSz="914377">
                <a:defRPr/>
              </a:pPr>
              <a:endParaRPr lang="en-GB" kern="0">
                <a:solidFill>
                  <a:srgbClr val="AFAFAF"/>
                </a:solidFill>
                <a:latin typeface="Segoe UI"/>
              </a:endParaRPr>
            </a:p>
          </p:txBody>
        </p:sp>
      </p:grpSp>
      <p:sp>
        <p:nvSpPr>
          <p:cNvPr id="19" name="Title 1">
            <a:extLst>
              <a:ext uri="{FF2B5EF4-FFF2-40B4-BE49-F238E27FC236}">
                <a16:creationId xmlns:a16="http://schemas.microsoft.com/office/drawing/2014/main" id="{C4532BBB-D603-4A04-8535-7567A1F1B6F2}"/>
              </a:ext>
            </a:extLst>
          </p:cNvPr>
          <p:cNvSpPr txBox="1">
            <a:spLocks/>
          </p:cNvSpPr>
          <p:nvPr/>
        </p:nvSpPr>
        <p:spPr>
          <a:xfrm>
            <a:off x="2265871" y="340689"/>
            <a:ext cx="5155861"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We’re not normal(</a:t>
            </a:r>
            <a:r>
              <a:rPr lang="en-US" sz="2800" dirty="0" err="1">
                <a:solidFill>
                  <a:srgbClr val="CC0000"/>
                </a:solidFill>
                <a:latin typeface="gatebase Medium" panose="00000500000000000000" charset="0"/>
                <a:ea typeface="Roboto" charset="0"/>
                <a:cs typeface="Segoe UI Semibold" panose="020B0702040204020203" pitchFamily="34" charset="0"/>
              </a:rPr>
              <a:t>ized</a:t>
            </a:r>
            <a:r>
              <a:rPr lang="en-US" sz="2800" dirty="0">
                <a:solidFill>
                  <a:srgbClr val="CC0000"/>
                </a:solidFill>
                <a:latin typeface="gatebase Medium" panose="00000500000000000000" charset="0"/>
                <a:ea typeface="Roboto" charset="0"/>
                <a:cs typeface="Segoe UI Semibold" panose="020B0702040204020203" pitchFamily="34" charset="0"/>
              </a:rPr>
              <a:t>) here!</a:t>
            </a:r>
          </a:p>
        </p:txBody>
      </p:sp>
      <p:pic>
        <p:nvPicPr>
          <p:cNvPr id="20" name="Graphic 19">
            <a:extLst>
              <a:ext uri="{FF2B5EF4-FFF2-40B4-BE49-F238E27FC236}">
                <a16:creationId xmlns:a16="http://schemas.microsoft.com/office/drawing/2014/main" id="{F5488E62-C618-426F-8F53-64AF929583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2949230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9A42F8B-FE74-B84B-B829-7E6D774432B1}"/>
              </a:ext>
            </a:extLst>
          </p:cNvPr>
          <p:cNvSpPr>
            <a:spLocks noGrp="1"/>
          </p:cNvSpPr>
          <p:nvPr>
            <p:ph idx="1"/>
          </p:nvPr>
        </p:nvSpPr>
        <p:spPr>
          <a:xfrm>
            <a:off x="675665" y="1480081"/>
            <a:ext cx="6537960" cy="3897837"/>
          </a:xfrm>
        </p:spPr>
        <p:txBody>
          <a:bodyPr>
            <a:normAutofit fontScale="92500" lnSpcReduction="10000"/>
          </a:bodyPr>
          <a:lstStyle/>
          <a:p>
            <a:r>
              <a:rPr lang="en-US" sz="2000" dirty="0">
                <a:latin typeface="Roboto" panose="020B0604020202020204" charset="0"/>
                <a:ea typeface="Roboto" panose="020B0604020202020204" charset="0"/>
                <a:cs typeface="Segoe UI Semibold" panose="020B0702040204020203" pitchFamily="34" charset="0"/>
              </a:rPr>
              <a:t>There’s no point to any of this if it takes us 14 days to mask 10,000,000 rows!</a:t>
            </a:r>
            <a:br>
              <a:rPr lang="en-US" sz="2000" dirty="0">
                <a:latin typeface="Roboto" panose="020B0604020202020204" charset="0"/>
                <a:ea typeface="Roboto" panose="020B0604020202020204" charset="0"/>
                <a:cs typeface="Segoe UI Semibold" panose="020B0702040204020203" pitchFamily="34" charset="0"/>
              </a:rPr>
            </a:br>
            <a:endParaRPr lang="en-US" sz="2000" dirty="0">
              <a:latin typeface="Roboto" panose="020B0604020202020204" charset="0"/>
              <a:ea typeface="Roboto" panose="020B0604020202020204" charset="0"/>
              <a:cs typeface="Segoe UI Semibold" panose="020B0702040204020203" pitchFamily="34" charset="0"/>
            </a:endParaRPr>
          </a:p>
          <a:p>
            <a:r>
              <a:rPr lang="en-US" sz="2000" dirty="0">
                <a:latin typeface="Roboto" panose="020B0604020202020204" charset="0"/>
                <a:ea typeface="Roboto" panose="020B0604020202020204" charset="0"/>
                <a:cs typeface="Segoe UI Semibold" panose="020B0702040204020203" pitchFamily="34" charset="0"/>
              </a:rPr>
              <a:t>We must optimize for speed – even if it means trading off resource power</a:t>
            </a:r>
            <a:br>
              <a:rPr lang="en-US" sz="2000" dirty="0">
                <a:latin typeface="Roboto" panose="020B0604020202020204" charset="0"/>
                <a:ea typeface="Roboto" panose="020B0604020202020204" charset="0"/>
                <a:cs typeface="Segoe UI Semibold" panose="020B0702040204020203" pitchFamily="34" charset="0"/>
              </a:rPr>
            </a:br>
            <a:endParaRPr lang="en-US" sz="2000" dirty="0">
              <a:latin typeface="Roboto" panose="020B0604020202020204" charset="0"/>
              <a:ea typeface="Roboto" panose="020B0604020202020204" charset="0"/>
              <a:cs typeface="Segoe UI Semibold" panose="020B0702040204020203" pitchFamily="34" charset="0"/>
            </a:endParaRPr>
          </a:p>
          <a:p>
            <a:pPr marL="342891" indent="-342891">
              <a:buFont typeface="Arial" panose="020B0604020202020204" pitchFamily="34" charset="0"/>
              <a:buChar char="•"/>
            </a:pPr>
            <a:r>
              <a:rPr lang="en-US" sz="2000" dirty="0">
                <a:latin typeface="Roboto" panose="020B0604020202020204" charset="0"/>
                <a:ea typeface="Roboto" panose="020B0604020202020204" charset="0"/>
                <a:cs typeface="Segoe UI Semibold" panose="020B0702040204020203" pitchFamily="34" charset="0"/>
              </a:rPr>
              <a:t>We don’t want to slow down developers </a:t>
            </a:r>
            <a:br>
              <a:rPr lang="en-US" sz="2000" dirty="0">
                <a:latin typeface="Roboto" panose="020B0604020202020204" charset="0"/>
                <a:ea typeface="Roboto" panose="020B0604020202020204" charset="0"/>
                <a:cs typeface="Segoe UI Semibold" panose="020B0702040204020203" pitchFamily="34" charset="0"/>
              </a:rPr>
            </a:br>
            <a:endParaRPr lang="en-US" sz="2000" dirty="0">
              <a:latin typeface="Roboto" panose="020B0604020202020204" charset="0"/>
              <a:ea typeface="Roboto" panose="020B0604020202020204" charset="0"/>
              <a:cs typeface="Segoe UI Semibold" panose="020B0702040204020203" pitchFamily="34" charset="0"/>
            </a:endParaRPr>
          </a:p>
          <a:p>
            <a:pPr marL="342891" indent="-342891">
              <a:buFont typeface="Arial" panose="020B0604020202020204" pitchFamily="34" charset="0"/>
              <a:buChar char="•"/>
            </a:pPr>
            <a:r>
              <a:rPr lang="en-US" sz="2000" dirty="0">
                <a:latin typeface="Roboto" panose="020B0604020202020204" charset="0"/>
                <a:ea typeface="Roboto" panose="020B0604020202020204" charset="0"/>
                <a:cs typeface="Segoe UI Semibold" panose="020B0702040204020203" pitchFamily="34" charset="0"/>
              </a:rPr>
              <a:t>It is a resource heavy operation and we would prefer everything ran concurrently where possible</a:t>
            </a:r>
            <a:br>
              <a:rPr lang="en-US" sz="2000" dirty="0">
                <a:latin typeface="Roboto" panose="020B0604020202020204" charset="0"/>
                <a:ea typeface="Roboto" panose="020B0604020202020204" charset="0"/>
                <a:cs typeface="Segoe UI Semibold" panose="020B0702040204020203" pitchFamily="34" charset="0"/>
              </a:rPr>
            </a:br>
            <a:endParaRPr lang="en-US" sz="2000" dirty="0">
              <a:latin typeface="Roboto" panose="020B0604020202020204" charset="0"/>
              <a:ea typeface="Roboto" panose="020B0604020202020204" charset="0"/>
              <a:cs typeface="Segoe UI Semibold" panose="020B0702040204020203" pitchFamily="34" charset="0"/>
            </a:endParaRPr>
          </a:p>
          <a:p>
            <a:r>
              <a:rPr lang="en-US" sz="2000" b="1" u="sng" dirty="0">
                <a:latin typeface="Roboto" panose="020B0604020202020204" charset="0"/>
                <a:ea typeface="Roboto" panose="020B0604020202020204" charset="0"/>
                <a:cs typeface="Segoe UI Semibold" panose="020B0702040204020203" pitchFamily="34" charset="0"/>
              </a:rPr>
              <a:t>Where</a:t>
            </a:r>
            <a:r>
              <a:rPr lang="en-US" sz="2000" dirty="0">
                <a:latin typeface="Roboto" panose="020B0604020202020204" charset="0"/>
                <a:ea typeface="Roboto" panose="020B0604020202020204" charset="0"/>
                <a:cs typeface="Segoe UI Semibold" panose="020B0702040204020203" pitchFamily="34" charset="0"/>
              </a:rPr>
              <a:t> is any of this happening anyway?</a:t>
            </a:r>
          </a:p>
        </p:txBody>
      </p:sp>
      <p:pic>
        <p:nvPicPr>
          <p:cNvPr id="6" name="Picture Placeholder 5" descr="Running dog, emphasise speed">
            <a:extLst>
              <a:ext uri="{FF2B5EF4-FFF2-40B4-BE49-F238E27FC236}">
                <a16:creationId xmlns:a16="http://schemas.microsoft.com/office/drawing/2014/main" id="{2D8EF6F0-9BEC-CC48-A0A1-584DF42D5A5C}"/>
              </a:ext>
            </a:extLst>
          </p:cNvPr>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a:stretch/>
        </p:blipFill>
        <p:spPr>
          <a:xfrm>
            <a:off x="7864475" y="0"/>
            <a:ext cx="4327525" cy="6858000"/>
          </a:xfrm>
          <a:prstGeom prst="rect">
            <a:avLst/>
          </a:prstGeom>
        </p:spPr>
      </p:pic>
      <p:sp>
        <p:nvSpPr>
          <p:cNvPr id="7" name="Title 1">
            <a:extLst>
              <a:ext uri="{FF2B5EF4-FFF2-40B4-BE49-F238E27FC236}">
                <a16:creationId xmlns:a16="http://schemas.microsoft.com/office/drawing/2014/main" id="{27D0C5CB-109D-4680-A749-9789A4CB8331}"/>
              </a:ext>
            </a:extLst>
          </p:cNvPr>
          <p:cNvSpPr txBox="1">
            <a:spLocks/>
          </p:cNvSpPr>
          <p:nvPr/>
        </p:nvSpPr>
        <p:spPr>
          <a:xfrm>
            <a:off x="2265872" y="340689"/>
            <a:ext cx="2998586"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It must be fast</a:t>
            </a:r>
          </a:p>
        </p:txBody>
      </p:sp>
      <p:pic>
        <p:nvPicPr>
          <p:cNvPr id="8" name="Graphic 7">
            <a:extLst>
              <a:ext uri="{FF2B5EF4-FFF2-40B4-BE49-F238E27FC236}">
                <a16:creationId xmlns:a16="http://schemas.microsoft.com/office/drawing/2014/main" id="{EE87062F-F810-4EA8-B35D-E511AC5D31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178179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icture of archive">
            <a:extLst>
              <a:ext uri="{FF2B5EF4-FFF2-40B4-BE49-F238E27FC236}">
                <a16:creationId xmlns:a16="http://schemas.microsoft.com/office/drawing/2014/main" id="{52E9475A-F5DD-4293-BFD6-BD7C09FDEC99}"/>
              </a:ext>
            </a:extLst>
          </p:cNvPr>
          <p:cNvPicPr>
            <a:picLocks noChangeAspect="1"/>
          </p:cNvPicPr>
          <p:nvPr/>
        </p:nvPicPr>
        <p:blipFill>
          <a:blip r:embed="rId2">
            <a:alphaModFix amt="46000"/>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4" name="Title 1">
            <a:extLst>
              <a:ext uri="{FF2B5EF4-FFF2-40B4-BE49-F238E27FC236}">
                <a16:creationId xmlns:a16="http://schemas.microsoft.com/office/drawing/2014/main" id="{29C18365-898F-49BD-BEF4-2F8635BBAC36}"/>
              </a:ext>
            </a:extLst>
          </p:cNvPr>
          <p:cNvSpPr txBox="1">
            <a:spLocks/>
          </p:cNvSpPr>
          <p:nvPr/>
        </p:nvSpPr>
        <p:spPr>
          <a:xfrm>
            <a:off x="695325" y="2153647"/>
            <a:ext cx="10801350" cy="2550705"/>
          </a:xfrm>
          <a:prstGeom prst="rect">
            <a:avLst/>
          </a:prstGeom>
          <a:ln>
            <a:noFill/>
          </a:ln>
        </p:spPr>
        <p:txBody>
          <a:bodyPr>
            <a:normAutofit fontScale="97500"/>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lnSpc>
                <a:spcPct val="100000"/>
              </a:lnSpc>
            </a:pPr>
            <a:r>
              <a:rPr lang="en-GB" sz="6600" dirty="0">
                <a:ln>
                  <a:solidFill>
                    <a:schemeClr val="bg1">
                      <a:alpha val="38000"/>
                    </a:schemeClr>
                  </a:solidFill>
                </a:ln>
                <a:solidFill>
                  <a:schemeClr val="tx1"/>
                </a:solidFill>
                <a:latin typeface="gatebase Medium" panose="00000500000000000000" pitchFamily="50" charset="0"/>
              </a:rPr>
              <a:t>None of this matters, if we don’t </a:t>
            </a:r>
            <a:r>
              <a:rPr lang="en-GB" sz="6600" u="sng" dirty="0">
                <a:ln>
                  <a:solidFill>
                    <a:schemeClr val="bg1">
                      <a:alpha val="38000"/>
                    </a:schemeClr>
                  </a:solidFill>
                </a:ln>
                <a:solidFill>
                  <a:schemeClr val="tx1"/>
                </a:solidFill>
                <a:latin typeface="gatebase Medium" panose="00000500000000000000" pitchFamily="50" charset="0"/>
              </a:rPr>
              <a:t>know</a:t>
            </a:r>
            <a:r>
              <a:rPr lang="en-GB" sz="6600" dirty="0">
                <a:ln>
                  <a:solidFill>
                    <a:schemeClr val="bg1">
                      <a:alpha val="38000"/>
                    </a:schemeClr>
                  </a:solidFill>
                </a:ln>
                <a:solidFill>
                  <a:schemeClr val="tx1"/>
                </a:solidFill>
                <a:latin typeface="gatebase Medium" panose="00000500000000000000" pitchFamily="50" charset="0"/>
              </a:rPr>
              <a:t> what we hold.</a:t>
            </a:r>
          </a:p>
        </p:txBody>
      </p:sp>
      <p:pic>
        <p:nvPicPr>
          <p:cNvPr id="5" name="Graphic 4">
            <a:extLst>
              <a:ext uri="{FF2B5EF4-FFF2-40B4-BE49-F238E27FC236}">
                <a16:creationId xmlns:a16="http://schemas.microsoft.com/office/drawing/2014/main" id="{D579FE43-8704-4845-85E8-1711D352D2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2140" y="545792"/>
            <a:ext cx="1517173" cy="362549"/>
          </a:xfrm>
          <a:prstGeom prst="rect">
            <a:avLst/>
          </a:prstGeom>
        </p:spPr>
      </p:pic>
    </p:spTree>
    <p:extLst>
      <p:ext uri="{BB962C8B-B14F-4D97-AF65-F5344CB8AC3E}">
        <p14:creationId xmlns:p14="http://schemas.microsoft.com/office/powerpoint/2010/main" val="2643506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03B-7EFD-4E33-B2E3-BF59F43768C0}"/>
              </a:ext>
            </a:extLst>
          </p:cNvPr>
          <p:cNvSpPr txBox="1">
            <a:spLocks noGrp="1"/>
          </p:cNvSpPr>
          <p:nvPr>
            <p:ph type="title"/>
          </p:nvPr>
        </p:nvSpPr>
        <p:spPr bwMode="auto">
          <a:xfrm>
            <a:off x="4815839" y="365125"/>
            <a:ext cx="700031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dirty="0">
                <a:solidFill>
                  <a:srgbClr val="CC0000"/>
                </a:solidFill>
                <a:latin typeface="gatebase Medium" panose="00000500000000000000" charset="0"/>
                <a:cs typeface="Segoe UI Semibold" panose="020B0702040204020203" pitchFamily="34" charset="0"/>
              </a:rPr>
              <a:t>Understand your data first</a:t>
            </a:r>
            <a:endParaRPr lang="en-US" sz="4800" u="sng" dirty="0">
              <a:solidFill>
                <a:srgbClr val="CC0000"/>
              </a:solidFill>
              <a:latin typeface="gatebase Medium" panose="00000500000000000000" charset="0"/>
              <a:cs typeface="Segoe UI Semibold" panose="020B0702040204020203" pitchFamily="34" charset="0"/>
            </a:endParaRPr>
          </a:p>
        </p:txBody>
      </p:sp>
      <p:sp>
        <p:nvSpPr>
          <p:cNvPr id="3" name="Text Placeholder 6">
            <a:extLst>
              <a:ext uri="{FF2B5EF4-FFF2-40B4-BE49-F238E27FC236}">
                <a16:creationId xmlns:a16="http://schemas.microsoft.com/office/drawing/2014/main" id="{C7BD45C1-C219-4F72-B865-5F21C58F58A7}"/>
              </a:ext>
            </a:extLst>
          </p:cNvPr>
          <p:cNvSpPr txBox="1">
            <a:spLocks/>
          </p:cNvSpPr>
          <p:nvPr/>
        </p:nvSpPr>
        <p:spPr bwMode="auto">
          <a:xfrm>
            <a:off x="4815839" y="2435226"/>
            <a:ext cx="6537960" cy="389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891" indent="-342891" defTabSz="1219140" fontAlgn="base">
              <a:spcAft>
                <a:spcPts val="300"/>
              </a:spcAft>
              <a:buClr>
                <a:srgbClr val="CC0000"/>
              </a:buClr>
              <a:buSzPct val="100000"/>
              <a:buFont typeface="Arial"/>
              <a:buChar char="•"/>
              <a:defRPr/>
            </a:pPr>
            <a:r>
              <a:rPr lang="en-US" sz="3200" i="1" dirty="0">
                <a:solidFill>
                  <a:srgbClr val="E7E6E6">
                    <a:lumMod val="25000"/>
                  </a:srgbClr>
                </a:solidFill>
                <a:latin typeface="Roboto" panose="020B0604020202020204" charset="0"/>
                <a:ea typeface="Roboto" panose="020B0604020202020204" charset="0"/>
                <a:cs typeface="Segoe UI" panose="020B0502040204020203" pitchFamily="34" charset="0"/>
              </a:rPr>
              <a:t>Identify</a:t>
            </a:r>
            <a:r>
              <a:rPr lang="en-US" sz="3200" dirty="0">
                <a:solidFill>
                  <a:srgbClr val="E7E6E6">
                    <a:lumMod val="25000"/>
                  </a:srgbClr>
                </a:solidFill>
                <a:latin typeface="Roboto" panose="020B0604020202020204" charset="0"/>
                <a:ea typeface="Roboto" panose="020B0604020202020204" charset="0"/>
                <a:cs typeface="Segoe UI" panose="020B0502040204020203" pitchFamily="34" charset="0"/>
              </a:rPr>
              <a:t> </a:t>
            </a:r>
            <a:r>
              <a:rPr lang="en-US" sz="3200" u="sng" dirty="0">
                <a:solidFill>
                  <a:srgbClr val="E7E6E6">
                    <a:lumMod val="25000"/>
                  </a:srgbClr>
                </a:solidFill>
                <a:latin typeface="Roboto" panose="020B0604020202020204" charset="0"/>
                <a:ea typeface="Roboto" panose="020B0604020202020204" charset="0"/>
                <a:cs typeface="Segoe UI" panose="020B0502040204020203" pitchFamily="34" charset="0"/>
              </a:rPr>
              <a:t>where</a:t>
            </a:r>
            <a:r>
              <a:rPr lang="en-US" sz="3200" dirty="0">
                <a:solidFill>
                  <a:srgbClr val="E7E6E6">
                    <a:lumMod val="25000"/>
                  </a:srgbClr>
                </a:solidFill>
                <a:latin typeface="Roboto" panose="020B0604020202020204" charset="0"/>
                <a:ea typeface="Roboto" panose="020B0604020202020204" charset="0"/>
                <a:cs typeface="Segoe UI" panose="020B0502040204020203" pitchFamily="34" charset="0"/>
              </a:rPr>
              <a:t> your data is</a:t>
            </a:r>
          </a:p>
          <a:p>
            <a:pPr marL="342891" indent="-342891" defTabSz="1219140" fontAlgn="base">
              <a:spcAft>
                <a:spcPts val="300"/>
              </a:spcAft>
              <a:buClr>
                <a:srgbClr val="CC0000"/>
              </a:buClr>
              <a:buSzPct val="100000"/>
              <a:buFont typeface="Arial"/>
              <a:buChar char="•"/>
              <a:defRPr/>
            </a:pPr>
            <a:endParaRPr lang="en-US" sz="3200" dirty="0">
              <a:solidFill>
                <a:srgbClr val="E7E6E6">
                  <a:lumMod val="25000"/>
                </a:srgbClr>
              </a:solidFill>
              <a:latin typeface="Roboto" panose="020B0604020202020204" charset="0"/>
              <a:ea typeface="Roboto" panose="020B0604020202020204" charset="0"/>
              <a:cs typeface="Segoe UI" panose="020B0502040204020203" pitchFamily="34" charset="0"/>
            </a:endParaRPr>
          </a:p>
          <a:p>
            <a:pPr marL="342891" indent="-342891" defTabSz="1219140" fontAlgn="base">
              <a:spcAft>
                <a:spcPts val="300"/>
              </a:spcAft>
              <a:buClr>
                <a:srgbClr val="CC0000"/>
              </a:buClr>
              <a:buSzPct val="100000"/>
              <a:buFont typeface="Arial"/>
              <a:buChar char="•"/>
              <a:defRPr/>
            </a:pPr>
            <a:r>
              <a:rPr lang="en-US" sz="3200" i="1" dirty="0">
                <a:solidFill>
                  <a:srgbClr val="E7E6E6">
                    <a:lumMod val="25000"/>
                  </a:srgbClr>
                </a:solidFill>
                <a:latin typeface="Roboto" panose="020B0604020202020204" charset="0"/>
                <a:ea typeface="Roboto" panose="020B0604020202020204" charset="0"/>
                <a:cs typeface="Segoe UI" panose="020B0502040204020203" pitchFamily="34" charset="0"/>
              </a:rPr>
              <a:t>Identify</a:t>
            </a:r>
            <a:r>
              <a:rPr lang="en-US" sz="3200" dirty="0">
                <a:solidFill>
                  <a:srgbClr val="E7E6E6">
                    <a:lumMod val="25000"/>
                  </a:srgbClr>
                </a:solidFill>
                <a:latin typeface="Roboto" panose="020B0604020202020204" charset="0"/>
                <a:ea typeface="Roboto" panose="020B0604020202020204" charset="0"/>
                <a:cs typeface="Segoe UI" panose="020B0502040204020203" pitchFamily="34" charset="0"/>
              </a:rPr>
              <a:t> </a:t>
            </a:r>
            <a:r>
              <a:rPr lang="en-US" sz="3200" u="sng" dirty="0">
                <a:solidFill>
                  <a:srgbClr val="E7E6E6">
                    <a:lumMod val="25000"/>
                  </a:srgbClr>
                </a:solidFill>
                <a:latin typeface="Roboto" panose="020B0604020202020204" charset="0"/>
                <a:ea typeface="Roboto" panose="020B0604020202020204" charset="0"/>
                <a:cs typeface="Segoe UI" panose="020B0502040204020203" pitchFamily="34" charset="0"/>
              </a:rPr>
              <a:t>what</a:t>
            </a:r>
            <a:r>
              <a:rPr lang="en-US" sz="3200" dirty="0">
                <a:solidFill>
                  <a:srgbClr val="E7E6E6">
                    <a:lumMod val="25000"/>
                  </a:srgbClr>
                </a:solidFill>
                <a:latin typeface="Roboto" panose="020B0604020202020204" charset="0"/>
                <a:ea typeface="Roboto" panose="020B0604020202020204" charset="0"/>
                <a:cs typeface="Segoe UI" panose="020B0502040204020203" pitchFamily="34" charset="0"/>
              </a:rPr>
              <a:t> your data is</a:t>
            </a:r>
          </a:p>
          <a:p>
            <a:pPr marL="342891" indent="-342891" defTabSz="1219140" fontAlgn="base">
              <a:spcAft>
                <a:spcPts val="300"/>
              </a:spcAft>
              <a:buClr>
                <a:srgbClr val="CC0000"/>
              </a:buClr>
              <a:buSzPct val="100000"/>
              <a:buFont typeface="Arial"/>
              <a:buChar char="•"/>
              <a:defRPr/>
            </a:pPr>
            <a:endParaRPr lang="en-US" sz="3200" dirty="0">
              <a:solidFill>
                <a:srgbClr val="E7E6E6">
                  <a:lumMod val="25000"/>
                </a:srgbClr>
              </a:solidFill>
              <a:latin typeface="Roboto" panose="020B0604020202020204" charset="0"/>
              <a:ea typeface="Roboto" panose="020B0604020202020204" charset="0"/>
              <a:cs typeface="Segoe UI" panose="020B0502040204020203" pitchFamily="34" charset="0"/>
            </a:endParaRPr>
          </a:p>
          <a:p>
            <a:pPr marL="342891" indent="-342891" defTabSz="1219140" fontAlgn="base">
              <a:spcAft>
                <a:spcPts val="300"/>
              </a:spcAft>
              <a:buClr>
                <a:srgbClr val="CC0000"/>
              </a:buClr>
              <a:buSzPct val="100000"/>
              <a:buFont typeface="Arial"/>
              <a:buChar char="•"/>
              <a:defRPr/>
            </a:pPr>
            <a:r>
              <a:rPr lang="en-US" sz="3200" i="1" dirty="0">
                <a:solidFill>
                  <a:srgbClr val="E7E6E6">
                    <a:lumMod val="25000"/>
                  </a:srgbClr>
                </a:solidFill>
                <a:latin typeface="Roboto" panose="020B0604020202020204" charset="0"/>
                <a:ea typeface="Roboto" panose="020B0604020202020204" charset="0"/>
                <a:cs typeface="Segoe UI" panose="020B0502040204020203" pitchFamily="34" charset="0"/>
              </a:rPr>
              <a:t>Identify</a:t>
            </a:r>
            <a:r>
              <a:rPr lang="en-US" sz="3200" dirty="0">
                <a:solidFill>
                  <a:srgbClr val="E7E6E6">
                    <a:lumMod val="25000"/>
                  </a:srgbClr>
                </a:solidFill>
                <a:latin typeface="Roboto" panose="020B0604020202020204" charset="0"/>
                <a:ea typeface="Roboto" panose="020B0604020202020204" charset="0"/>
                <a:cs typeface="Segoe UI" panose="020B0502040204020203" pitchFamily="34" charset="0"/>
              </a:rPr>
              <a:t> </a:t>
            </a:r>
            <a:r>
              <a:rPr lang="en-US" sz="3200" u="sng" dirty="0">
                <a:solidFill>
                  <a:srgbClr val="E7E6E6">
                    <a:lumMod val="25000"/>
                  </a:srgbClr>
                </a:solidFill>
                <a:latin typeface="Roboto" panose="020B0604020202020204" charset="0"/>
                <a:ea typeface="Roboto" panose="020B0604020202020204" charset="0"/>
                <a:cs typeface="Segoe UI" panose="020B0502040204020203" pitchFamily="34" charset="0"/>
              </a:rPr>
              <a:t>where the risk lies</a:t>
            </a:r>
          </a:p>
        </p:txBody>
      </p:sp>
      <p:pic>
        <p:nvPicPr>
          <p:cNvPr id="4" name="Picture 3" descr="Picture of archery range ">
            <a:extLst>
              <a:ext uri="{FF2B5EF4-FFF2-40B4-BE49-F238E27FC236}">
                <a16:creationId xmlns:a16="http://schemas.microsoft.com/office/drawing/2014/main" id="{0299A10D-0B04-4835-8574-758E0BABBE72}"/>
              </a:ext>
            </a:extLst>
          </p:cNvPr>
          <p:cNvPicPr>
            <a:picLocks noChangeAspect="1"/>
          </p:cNvPicPr>
          <p:nvPr/>
        </p:nvPicPr>
        <p:blipFill rotWithShape="1">
          <a:blip r:embed="rId2"/>
          <a:srcRect l="5110" r="2" b="2"/>
          <a:stretch/>
        </p:blipFill>
        <p:spPr>
          <a:xfrm>
            <a:off x="27" y="13"/>
            <a:ext cx="4327499" cy="6857987"/>
          </a:xfrm>
          <a:prstGeom prst="rect">
            <a:avLst/>
          </a:prstGeom>
          <a:noFill/>
        </p:spPr>
      </p:pic>
    </p:spTree>
    <p:extLst>
      <p:ext uri="{BB962C8B-B14F-4D97-AF65-F5344CB8AC3E}">
        <p14:creationId xmlns:p14="http://schemas.microsoft.com/office/powerpoint/2010/main" val="12004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people thinking, one thinks data is big risk, other thinks it is small risk, but there is a difference in what they believe">
            <a:extLst>
              <a:ext uri="{FF2B5EF4-FFF2-40B4-BE49-F238E27FC236}">
                <a16:creationId xmlns:a16="http://schemas.microsoft.com/office/drawing/2014/main" id="{C4931DF1-0223-AF49-A45B-7DE390F55CEE}"/>
              </a:ext>
            </a:extLst>
          </p:cNvPr>
          <p:cNvPicPr>
            <a:picLocks noChangeAspect="1"/>
          </p:cNvPicPr>
          <p:nvPr/>
        </p:nvPicPr>
        <p:blipFill>
          <a:blip r:embed="rId3"/>
          <a:stretch>
            <a:fillRect/>
          </a:stretch>
        </p:blipFill>
        <p:spPr>
          <a:xfrm>
            <a:off x="0" y="1"/>
            <a:ext cx="12192000" cy="7778751"/>
          </a:xfrm>
          <a:prstGeom prst="rect">
            <a:avLst/>
          </a:prstGeom>
        </p:spPr>
      </p:pic>
      <p:sp>
        <p:nvSpPr>
          <p:cNvPr id="6" name="Title 5">
            <a:extLst>
              <a:ext uri="{FF2B5EF4-FFF2-40B4-BE49-F238E27FC236}">
                <a16:creationId xmlns:a16="http://schemas.microsoft.com/office/drawing/2014/main" id="{1D80089E-156E-5842-9F4B-297BC58B9B10}"/>
              </a:ext>
            </a:extLst>
          </p:cNvPr>
          <p:cNvSpPr txBox="1">
            <a:spLocks noGrp="1"/>
          </p:cNvSpPr>
          <p:nvPr>
            <p:ph type="title" idx="4294967295"/>
          </p:nvPr>
        </p:nvSpPr>
        <p:spPr>
          <a:xfrm>
            <a:off x="590309" y="4524790"/>
            <a:ext cx="11088547"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377" fontAlgn="auto">
              <a:lnSpc>
                <a:spcPct val="100000"/>
              </a:lnSpc>
              <a:spcBef>
                <a:spcPts val="0"/>
              </a:spcBef>
              <a:spcAft>
                <a:spcPts val="0"/>
              </a:spcAft>
              <a:defRPr/>
            </a:pPr>
            <a:r>
              <a:rPr lang="en-US" sz="4800" dirty="0">
                <a:solidFill>
                  <a:schemeClr val="bg1"/>
                </a:solidFill>
                <a:latin typeface="gatebase Medium" panose="00000500000000000000" charset="0"/>
                <a:ea typeface="Roboto" panose="02000000000000000000" pitchFamily="2" charset="0"/>
                <a:cs typeface="Segoe UI Semibold" panose="020B0702040204020203" pitchFamily="34" charset="0"/>
              </a:rPr>
              <a:t>Align people</a:t>
            </a:r>
          </a:p>
          <a:p>
            <a:pPr algn="ctr" defTabSz="914377" fontAlgn="auto">
              <a:lnSpc>
                <a:spcPct val="100000"/>
              </a:lnSpc>
              <a:spcBef>
                <a:spcPts val="0"/>
              </a:spcBef>
              <a:spcAft>
                <a:spcPts val="0"/>
              </a:spcAft>
              <a:defRPr/>
            </a:pPr>
            <a:r>
              <a:rPr lang="en-US" sz="4800" dirty="0">
                <a:solidFill>
                  <a:schemeClr val="bg1"/>
                </a:solidFill>
                <a:latin typeface="gatebase Medium" panose="00000500000000000000" charset="0"/>
                <a:ea typeface="Roboto" panose="02000000000000000000" pitchFamily="2" charset="0"/>
                <a:cs typeface="Segoe UI Semibold" panose="020B0702040204020203" pitchFamily="34" charset="0"/>
              </a:rPr>
              <a:t>on data risks</a:t>
            </a:r>
          </a:p>
        </p:txBody>
      </p:sp>
    </p:spTree>
    <p:extLst>
      <p:ext uri="{BB962C8B-B14F-4D97-AF65-F5344CB8AC3E}">
        <p14:creationId xmlns:p14="http://schemas.microsoft.com/office/powerpoint/2010/main" val="494137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 of classification workflow in SSMS">
            <a:extLst>
              <a:ext uri="{FF2B5EF4-FFF2-40B4-BE49-F238E27FC236}">
                <a16:creationId xmlns:a16="http://schemas.microsoft.com/office/drawing/2014/main" id="{A66DA777-F766-464D-BA6D-E7872017F3F4}"/>
              </a:ext>
            </a:extLst>
          </p:cNvPr>
          <p:cNvPicPr>
            <a:picLocks noChangeAspect="1"/>
          </p:cNvPicPr>
          <p:nvPr/>
        </p:nvPicPr>
        <p:blipFill>
          <a:blip r:embed="rId2"/>
          <a:stretch>
            <a:fillRect/>
          </a:stretch>
        </p:blipFill>
        <p:spPr>
          <a:xfrm>
            <a:off x="838201" y="1582345"/>
            <a:ext cx="6258817" cy="4152019"/>
          </a:xfrm>
          <a:prstGeom prst="rect">
            <a:avLst/>
          </a:prstGeom>
          <a:ln>
            <a:solidFill>
              <a:srgbClr val="FF0000"/>
            </a:solidFill>
          </a:ln>
        </p:spPr>
      </p:pic>
      <p:pic>
        <p:nvPicPr>
          <p:cNvPr id="4" name="Picture 3" descr="Picture of Redgate SQL Data Catalog">
            <a:extLst>
              <a:ext uri="{FF2B5EF4-FFF2-40B4-BE49-F238E27FC236}">
                <a16:creationId xmlns:a16="http://schemas.microsoft.com/office/drawing/2014/main" id="{488D2274-C534-419A-A9A5-CB85AA4646A0}"/>
              </a:ext>
            </a:extLst>
          </p:cNvPr>
          <p:cNvPicPr>
            <a:picLocks noChangeAspect="1"/>
          </p:cNvPicPr>
          <p:nvPr/>
        </p:nvPicPr>
        <p:blipFill>
          <a:blip r:embed="rId3"/>
          <a:stretch>
            <a:fillRect/>
          </a:stretch>
        </p:blipFill>
        <p:spPr>
          <a:xfrm>
            <a:off x="5048564" y="2242755"/>
            <a:ext cx="6015465" cy="4317272"/>
          </a:xfrm>
          <a:prstGeom prst="rect">
            <a:avLst/>
          </a:prstGeom>
          <a:ln>
            <a:solidFill>
              <a:srgbClr val="FF0000"/>
            </a:solidFill>
          </a:ln>
        </p:spPr>
      </p:pic>
      <p:sp>
        <p:nvSpPr>
          <p:cNvPr id="5" name="Title 1">
            <a:extLst>
              <a:ext uri="{FF2B5EF4-FFF2-40B4-BE49-F238E27FC236}">
                <a16:creationId xmlns:a16="http://schemas.microsoft.com/office/drawing/2014/main" id="{1DA3E91A-3178-4969-B6DE-9F17D29EB920}"/>
              </a:ext>
            </a:extLst>
          </p:cNvPr>
          <p:cNvSpPr txBox="1">
            <a:spLocks/>
          </p:cNvSpPr>
          <p:nvPr/>
        </p:nvSpPr>
        <p:spPr>
          <a:xfrm>
            <a:off x="2265871" y="346636"/>
            <a:ext cx="6842617"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Catalog your data before anything else</a:t>
            </a:r>
          </a:p>
        </p:txBody>
      </p:sp>
      <p:pic>
        <p:nvPicPr>
          <p:cNvPr id="6" name="Graphic 5">
            <a:extLst>
              <a:ext uri="{FF2B5EF4-FFF2-40B4-BE49-F238E27FC236}">
                <a16:creationId xmlns:a16="http://schemas.microsoft.com/office/drawing/2014/main" id="{954D90F3-A748-478A-8638-76072C794C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55706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Oval 2">
            <a:extLst>
              <a:ext uri="{FF2B5EF4-FFF2-40B4-BE49-F238E27FC236}">
                <a16:creationId xmlns:a16="http://schemas.microsoft.com/office/drawing/2014/main" id="{F0E7F265-63A9-44C5-BFD4-B44AFBD690BD}"/>
              </a:ext>
            </a:extLst>
          </p:cNvPr>
          <p:cNvSpPr/>
          <p:nvPr/>
        </p:nvSpPr>
        <p:spPr>
          <a:xfrm>
            <a:off x="1168400" y="1879600"/>
            <a:ext cx="4580467" cy="1752600"/>
          </a:xfrm>
          <a:prstGeom prst="wedgeEllipseCallout">
            <a:avLst>
              <a:gd name="adj1" fmla="val -46593"/>
              <a:gd name="adj2" fmla="val 66189"/>
            </a:avLst>
          </a:prstGeom>
          <a:noFill/>
          <a:ln>
            <a:solidFill>
              <a:srgbClr val="B82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dirty="0">
                <a:solidFill>
                  <a:sysClr val="windowText" lastClr="000000"/>
                </a:solidFill>
                <a:latin typeface="Roboto" panose="020B0604020202020204" charset="0"/>
                <a:ea typeface="Roboto" panose="020B0604020202020204" charset="0"/>
                <a:cs typeface="Segoe UI" panose="020B0502040204020203" pitchFamily="34" charset="0"/>
              </a:rPr>
              <a:t>We’re planning to migrate the server, is this a high risk project?</a:t>
            </a:r>
          </a:p>
        </p:txBody>
      </p:sp>
      <p:sp>
        <p:nvSpPr>
          <p:cNvPr id="4" name="Speech Bubble: Oval 3">
            <a:extLst>
              <a:ext uri="{FF2B5EF4-FFF2-40B4-BE49-F238E27FC236}">
                <a16:creationId xmlns:a16="http://schemas.microsoft.com/office/drawing/2014/main" id="{DD0C521E-65CF-47D2-8043-0FF852BB16FE}"/>
              </a:ext>
            </a:extLst>
          </p:cNvPr>
          <p:cNvSpPr/>
          <p:nvPr/>
        </p:nvSpPr>
        <p:spPr>
          <a:xfrm>
            <a:off x="6426200" y="1879600"/>
            <a:ext cx="4580467" cy="1752600"/>
          </a:xfrm>
          <a:prstGeom prst="wedgeEllipseCallout">
            <a:avLst>
              <a:gd name="adj1" fmla="val 51659"/>
              <a:gd name="adj2" fmla="val 59733"/>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dirty="0">
                <a:solidFill>
                  <a:sysClr val="windowText" lastClr="000000"/>
                </a:solidFill>
                <a:latin typeface="Roboto" panose="020B0604020202020204" charset="0"/>
                <a:ea typeface="Roboto" panose="020B0604020202020204" charset="0"/>
                <a:cs typeface="Segoe UI" panose="020B0502040204020203" pitchFamily="34" charset="0"/>
              </a:rPr>
              <a:t>A developer has requested access to the database, can we authorise that?</a:t>
            </a:r>
          </a:p>
        </p:txBody>
      </p:sp>
      <p:sp>
        <p:nvSpPr>
          <p:cNvPr id="5" name="Speech Bubble: Oval 4">
            <a:extLst>
              <a:ext uri="{FF2B5EF4-FFF2-40B4-BE49-F238E27FC236}">
                <a16:creationId xmlns:a16="http://schemas.microsoft.com/office/drawing/2014/main" id="{9E3F34B1-EF22-4419-9147-3E8D2E27C2F6}"/>
              </a:ext>
            </a:extLst>
          </p:cNvPr>
          <p:cNvSpPr/>
          <p:nvPr/>
        </p:nvSpPr>
        <p:spPr>
          <a:xfrm>
            <a:off x="1168400" y="4124188"/>
            <a:ext cx="4580467" cy="1752600"/>
          </a:xfrm>
          <a:prstGeom prst="wedgeEllipseCallout">
            <a:avLst>
              <a:gd name="adj1" fmla="val -47601"/>
              <a:gd name="adj2" fmla="val 60392"/>
            </a:avLst>
          </a:prstGeom>
          <a:noFill/>
          <a:ln>
            <a:solidFill>
              <a:srgbClr val="00A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dirty="0">
                <a:solidFill>
                  <a:sysClr val="windowText" lastClr="000000"/>
                </a:solidFill>
                <a:latin typeface="Roboto" panose="020B0604020202020204" charset="0"/>
                <a:ea typeface="Roboto" panose="020B0604020202020204" charset="0"/>
                <a:cs typeface="Segoe UI" panose="020B0502040204020203" pitchFamily="34" charset="0"/>
              </a:rPr>
              <a:t>If we experience a data breach, which systems are the most critical?</a:t>
            </a:r>
          </a:p>
        </p:txBody>
      </p:sp>
      <p:sp>
        <p:nvSpPr>
          <p:cNvPr id="6" name="Speech Bubble: Oval 5">
            <a:extLst>
              <a:ext uri="{FF2B5EF4-FFF2-40B4-BE49-F238E27FC236}">
                <a16:creationId xmlns:a16="http://schemas.microsoft.com/office/drawing/2014/main" id="{EAC846D0-5531-4DD1-B1C6-55B08C4BEA7C}"/>
              </a:ext>
            </a:extLst>
          </p:cNvPr>
          <p:cNvSpPr/>
          <p:nvPr/>
        </p:nvSpPr>
        <p:spPr>
          <a:xfrm>
            <a:off x="6426200" y="4124188"/>
            <a:ext cx="4580467" cy="1752600"/>
          </a:xfrm>
          <a:prstGeom prst="wedgeEllipseCallout">
            <a:avLst>
              <a:gd name="adj1" fmla="val 53273"/>
              <a:gd name="adj2" fmla="val 51828"/>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dirty="0">
                <a:solidFill>
                  <a:sysClr val="windowText" lastClr="000000"/>
                </a:solidFill>
                <a:latin typeface="Roboto" panose="020B0604020202020204" charset="0"/>
                <a:ea typeface="Roboto" panose="020B0604020202020204" charset="0"/>
                <a:cs typeface="Segoe UI" panose="020B0502040204020203" pitchFamily="34" charset="0"/>
              </a:rPr>
              <a:t>Who owns this data? Who’s in charge of keeping it up to date?</a:t>
            </a:r>
          </a:p>
        </p:txBody>
      </p:sp>
      <p:sp>
        <p:nvSpPr>
          <p:cNvPr id="7" name="Title 1">
            <a:extLst>
              <a:ext uri="{FF2B5EF4-FFF2-40B4-BE49-F238E27FC236}">
                <a16:creationId xmlns:a16="http://schemas.microsoft.com/office/drawing/2014/main" id="{C1C15F60-DC0E-4B93-9040-14D435D82601}"/>
              </a:ext>
            </a:extLst>
          </p:cNvPr>
          <p:cNvSpPr txBox="1">
            <a:spLocks/>
          </p:cNvSpPr>
          <p:nvPr/>
        </p:nvSpPr>
        <p:spPr>
          <a:xfrm>
            <a:off x="2265871" y="346636"/>
            <a:ext cx="6842617"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Use this for informed decision making</a:t>
            </a:r>
          </a:p>
        </p:txBody>
      </p:sp>
      <p:pic>
        <p:nvPicPr>
          <p:cNvPr id="8" name="Graphic 7">
            <a:extLst>
              <a:ext uri="{FF2B5EF4-FFF2-40B4-BE49-F238E27FC236}">
                <a16:creationId xmlns:a16="http://schemas.microsoft.com/office/drawing/2014/main" id="{1695C040-B49E-452F-AFCC-4032F17206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219036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Right pointing backhand index">
            <a:extLst>
              <a:ext uri="{FF2B5EF4-FFF2-40B4-BE49-F238E27FC236}">
                <a16:creationId xmlns:a16="http://schemas.microsoft.com/office/drawing/2014/main" id="{E47BE51C-72F5-4193-98E0-0944BB3FF0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4169" y="1666660"/>
            <a:ext cx="3524680" cy="3524680"/>
          </a:xfrm>
          <a:prstGeom prst="rect">
            <a:avLst/>
          </a:prstGeom>
        </p:spPr>
      </p:pic>
      <p:sp>
        <p:nvSpPr>
          <p:cNvPr id="9" name="TextBox 8">
            <a:extLst>
              <a:ext uri="{FF2B5EF4-FFF2-40B4-BE49-F238E27FC236}">
                <a16:creationId xmlns:a16="http://schemas.microsoft.com/office/drawing/2014/main" id="{C6C12777-2C2D-477D-B14D-7D3517E0DC72}"/>
              </a:ext>
            </a:extLst>
          </p:cNvPr>
          <p:cNvSpPr txBox="1"/>
          <p:nvPr/>
        </p:nvSpPr>
        <p:spPr>
          <a:xfrm>
            <a:off x="1604592" y="5495701"/>
            <a:ext cx="8982815" cy="1015663"/>
          </a:xfrm>
          <a:prstGeom prst="rect">
            <a:avLst/>
          </a:prstGeom>
          <a:noFill/>
        </p:spPr>
        <p:txBody>
          <a:bodyPr wrap="square" rtlCol="0">
            <a:spAutoFit/>
          </a:bodyPr>
          <a:lstStyle/>
          <a:p>
            <a:pPr algn="ctr" defTabSz="1219170"/>
            <a:r>
              <a:rPr lang="en-GB" sz="6000" i="1" dirty="0">
                <a:solidFill>
                  <a:srgbClr val="CC0000"/>
                </a:solidFill>
                <a:latin typeface="gatebase Medium" panose="00000500000000000000" charset="0"/>
                <a:cs typeface="Segoe UI" panose="020B0502040204020203" pitchFamily="34" charset="0"/>
              </a:rPr>
              <a:t>“Starting with YOU!”</a:t>
            </a:r>
          </a:p>
        </p:txBody>
      </p:sp>
      <p:pic>
        <p:nvPicPr>
          <p:cNvPr id="10" name="Picture 9">
            <a:extLst>
              <a:ext uri="{FF2B5EF4-FFF2-40B4-BE49-F238E27FC236}">
                <a16:creationId xmlns:a16="http://schemas.microsoft.com/office/drawing/2014/main" id="{DA9069A5-D0DE-4A87-A3DC-46F005F6D3BB}"/>
              </a:ext>
            </a:extLst>
          </p:cNvPr>
          <p:cNvPicPr>
            <a:picLocks noChangeAspect="1"/>
          </p:cNvPicPr>
          <p:nvPr/>
        </p:nvPicPr>
        <p:blipFill>
          <a:blip r:embed="rId4"/>
          <a:stretch>
            <a:fillRect/>
          </a:stretch>
        </p:blipFill>
        <p:spPr>
          <a:xfrm>
            <a:off x="6096000" y="2755283"/>
            <a:ext cx="3562143" cy="673717"/>
          </a:xfrm>
          <a:prstGeom prst="rect">
            <a:avLst/>
          </a:prstGeom>
          <a:ln>
            <a:solidFill>
              <a:schemeClr val="tx1"/>
            </a:solidFill>
          </a:ln>
        </p:spPr>
      </p:pic>
      <p:sp>
        <p:nvSpPr>
          <p:cNvPr id="6" name="Title 1">
            <a:extLst>
              <a:ext uri="{FF2B5EF4-FFF2-40B4-BE49-F238E27FC236}">
                <a16:creationId xmlns:a16="http://schemas.microsoft.com/office/drawing/2014/main" id="{C8B08610-BCFE-4A04-BB20-50AB000E5E1B}"/>
              </a:ext>
            </a:extLst>
          </p:cNvPr>
          <p:cNvSpPr txBox="1">
            <a:spLocks/>
          </p:cNvSpPr>
          <p:nvPr/>
        </p:nvSpPr>
        <p:spPr>
          <a:xfrm>
            <a:off x="2265872" y="346636"/>
            <a:ext cx="5959496"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Once you know, you can protect</a:t>
            </a:r>
          </a:p>
        </p:txBody>
      </p:sp>
      <p:pic>
        <p:nvPicPr>
          <p:cNvPr id="7" name="Graphic 6">
            <a:extLst>
              <a:ext uri="{FF2B5EF4-FFF2-40B4-BE49-F238E27FC236}">
                <a16:creationId xmlns:a16="http://schemas.microsoft.com/office/drawing/2014/main" id="{FEF1C082-6608-4714-BD63-6BBB8B3308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356224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36410E9-2382-440E-9741-F333857A6991}"/>
              </a:ext>
            </a:extLst>
          </p:cNvPr>
          <p:cNvSpPr/>
          <p:nvPr/>
        </p:nvSpPr>
        <p:spPr>
          <a:xfrm>
            <a:off x="1159934" y="2015068"/>
            <a:ext cx="2404533" cy="7535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b="1" dirty="0" err="1">
                <a:solidFill>
                  <a:prstClr val="black"/>
                </a:solidFill>
                <a:latin typeface="Roboto" panose="020B0604020202020204" charset="0"/>
                <a:ea typeface="Roboto" panose="020B0604020202020204" charset="0"/>
              </a:rPr>
              <a:t>DM_Customer</a:t>
            </a:r>
            <a:endParaRPr lang="en-GB" sz="2400" b="1" dirty="0">
              <a:solidFill>
                <a:prstClr val="black"/>
              </a:solidFill>
              <a:latin typeface="Roboto" panose="020B0604020202020204" charset="0"/>
              <a:ea typeface="Roboto" panose="020B0604020202020204" charset="0"/>
            </a:endParaRPr>
          </a:p>
        </p:txBody>
      </p:sp>
      <p:sp>
        <p:nvSpPr>
          <p:cNvPr id="7" name="Rectangle: Rounded Corners 6">
            <a:extLst>
              <a:ext uri="{FF2B5EF4-FFF2-40B4-BE49-F238E27FC236}">
                <a16:creationId xmlns:a16="http://schemas.microsoft.com/office/drawing/2014/main" id="{12DEA831-108E-4B94-92C5-07B90156563A}"/>
              </a:ext>
            </a:extLst>
          </p:cNvPr>
          <p:cNvSpPr/>
          <p:nvPr/>
        </p:nvSpPr>
        <p:spPr>
          <a:xfrm>
            <a:off x="8720667" y="5219699"/>
            <a:ext cx="2404533" cy="7535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b="1" dirty="0" err="1">
                <a:solidFill>
                  <a:prstClr val="black"/>
                </a:solidFill>
                <a:latin typeface="Roboto" panose="020B0604020202020204" charset="0"/>
                <a:ea typeface="Roboto" panose="020B0604020202020204" charset="0"/>
              </a:rPr>
              <a:t>DM_Customer_Contacts</a:t>
            </a:r>
            <a:endParaRPr lang="en-GB" sz="2400" b="1" dirty="0">
              <a:solidFill>
                <a:prstClr val="black"/>
              </a:solidFill>
              <a:latin typeface="Roboto" panose="020B0604020202020204" charset="0"/>
              <a:ea typeface="Roboto" panose="020B0604020202020204" charset="0"/>
            </a:endParaRPr>
          </a:p>
        </p:txBody>
      </p:sp>
      <p:sp>
        <p:nvSpPr>
          <p:cNvPr id="11" name="Rectangle: Rounded Corners 10">
            <a:extLst>
              <a:ext uri="{FF2B5EF4-FFF2-40B4-BE49-F238E27FC236}">
                <a16:creationId xmlns:a16="http://schemas.microsoft.com/office/drawing/2014/main" id="{40BF4533-F941-45AD-BCC0-7D8CC436627F}"/>
              </a:ext>
            </a:extLst>
          </p:cNvPr>
          <p:cNvSpPr/>
          <p:nvPr/>
        </p:nvSpPr>
        <p:spPr>
          <a:xfrm>
            <a:off x="5867400" y="4398432"/>
            <a:ext cx="2404533" cy="7535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b="1" dirty="0" err="1">
                <a:solidFill>
                  <a:prstClr val="black"/>
                </a:solidFill>
                <a:latin typeface="Roboto" panose="020B0604020202020204" charset="0"/>
                <a:ea typeface="Roboto" panose="020B0604020202020204" charset="0"/>
              </a:rPr>
              <a:t>DM_Customer_ASXML</a:t>
            </a:r>
            <a:endParaRPr lang="en-GB" sz="2400" b="1" dirty="0">
              <a:solidFill>
                <a:prstClr val="black"/>
              </a:solidFill>
              <a:latin typeface="Roboto" panose="020B0604020202020204" charset="0"/>
              <a:ea typeface="Roboto" panose="020B0604020202020204" charset="0"/>
            </a:endParaRPr>
          </a:p>
        </p:txBody>
      </p:sp>
      <p:sp>
        <p:nvSpPr>
          <p:cNvPr id="12" name="Rectangle: Rounded Corners 11">
            <a:extLst>
              <a:ext uri="{FF2B5EF4-FFF2-40B4-BE49-F238E27FC236}">
                <a16:creationId xmlns:a16="http://schemas.microsoft.com/office/drawing/2014/main" id="{AB65F555-1445-4370-928D-548ACFD1FB1B}"/>
              </a:ext>
            </a:extLst>
          </p:cNvPr>
          <p:cNvSpPr/>
          <p:nvPr/>
        </p:nvSpPr>
        <p:spPr>
          <a:xfrm>
            <a:off x="3132667" y="3429000"/>
            <a:ext cx="2404533" cy="7535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b="1" dirty="0" err="1">
                <a:solidFill>
                  <a:prstClr val="black"/>
                </a:solidFill>
                <a:latin typeface="Roboto" panose="020B0604020202020204" charset="0"/>
                <a:ea typeface="Roboto" panose="020B0604020202020204" charset="0"/>
              </a:rPr>
              <a:t>DM_Customer_Notes</a:t>
            </a:r>
            <a:endParaRPr lang="en-GB" sz="2400" b="1" dirty="0">
              <a:solidFill>
                <a:prstClr val="black"/>
              </a:solidFill>
              <a:latin typeface="Roboto" panose="020B0604020202020204" charset="0"/>
              <a:ea typeface="Roboto" panose="020B0604020202020204" charset="0"/>
            </a:endParaRPr>
          </a:p>
        </p:txBody>
      </p:sp>
      <p:cxnSp>
        <p:nvCxnSpPr>
          <p:cNvPr id="5" name="Straight Connector 4">
            <a:extLst>
              <a:ext uri="{FF2B5EF4-FFF2-40B4-BE49-F238E27FC236}">
                <a16:creationId xmlns:a16="http://schemas.microsoft.com/office/drawing/2014/main" id="{65E480EA-451D-45EF-8BDA-C1533F0CC4DC}"/>
              </a:ext>
            </a:extLst>
          </p:cNvPr>
          <p:cNvCxnSpPr>
            <a:cxnSpLocks/>
            <a:stCxn id="3" idx="3"/>
          </p:cNvCxnSpPr>
          <p:nvPr/>
        </p:nvCxnSpPr>
        <p:spPr>
          <a:xfrm>
            <a:off x="3564467" y="2391835"/>
            <a:ext cx="64177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EE710CC-8649-4F08-8391-A761A7161CE3}"/>
              </a:ext>
            </a:extLst>
          </p:cNvPr>
          <p:cNvCxnSpPr>
            <a:cxnSpLocks/>
            <a:endCxn id="12" idx="0"/>
          </p:cNvCxnSpPr>
          <p:nvPr/>
        </p:nvCxnSpPr>
        <p:spPr>
          <a:xfrm>
            <a:off x="4334933" y="2391835"/>
            <a:ext cx="0" cy="10371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79F733-9D10-444D-B3F9-ADCBCEF8AB12}"/>
              </a:ext>
            </a:extLst>
          </p:cNvPr>
          <p:cNvCxnSpPr>
            <a:cxnSpLocks/>
          </p:cNvCxnSpPr>
          <p:nvPr/>
        </p:nvCxnSpPr>
        <p:spPr>
          <a:xfrm>
            <a:off x="7078133" y="2391835"/>
            <a:ext cx="0" cy="2006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3337FA-02C7-4FD5-9E8B-AE0B67990550}"/>
              </a:ext>
            </a:extLst>
          </p:cNvPr>
          <p:cNvCxnSpPr>
            <a:cxnSpLocks/>
          </p:cNvCxnSpPr>
          <p:nvPr/>
        </p:nvCxnSpPr>
        <p:spPr>
          <a:xfrm>
            <a:off x="9973733" y="2391835"/>
            <a:ext cx="8467" cy="28278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1B2CAA54-FA74-47D6-9C47-8F0CCE4C7EEA}"/>
              </a:ext>
            </a:extLst>
          </p:cNvPr>
          <p:cNvSpPr txBox="1">
            <a:spLocks/>
          </p:cNvSpPr>
          <p:nvPr/>
        </p:nvSpPr>
        <p:spPr>
          <a:xfrm>
            <a:off x="2265872" y="346636"/>
            <a:ext cx="4694221"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Mask once and cascade</a:t>
            </a:r>
          </a:p>
        </p:txBody>
      </p:sp>
      <p:pic>
        <p:nvPicPr>
          <p:cNvPr id="14" name="Graphic 13">
            <a:extLst>
              <a:ext uri="{FF2B5EF4-FFF2-40B4-BE49-F238E27FC236}">
                <a16:creationId xmlns:a16="http://schemas.microsoft.com/office/drawing/2014/main" id="{931F975F-DCE0-48C5-A970-376A30AA43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
        <p:nvSpPr>
          <p:cNvPr id="4" name="TextBox 3">
            <a:extLst>
              <a:ext uri="{FF2B5EF4-FFF2-40B4-BE49-F238E27FC236}">
                <a16:creationId xmlns:a16="http://schemas.microsoft.com/office/drawing/2014/main" id="{7BF92857-45E1-4E81-A304-40E442FF16C9}"/>
              </a:ext>
            </a:extLst>
          </p:cNvPr>
          <p:cNvSpPr txBox="1"/>
          <p:nvPr/>
        </p:nvSpPr>
        <p:spPr>
          <a:xfrm>
            <a:off x="1651986" y="2768601"/>
            <a:ext cx="1420427" cy="369332"/>
          </a:xfrm>
          <a:prstGeom prst="rect">
            <a:avLst/>
          </a:prstGeom>
          <a:noFill/>
        </p:spPr>
        <p:txBody>
          <a:bodyPr wrap="square" rtlCol="0">
            <a:spAutoFit/>
          </a:bodyPr>
          <a:lstStyle/>
          <a:p>
            <a:pPr algn="ctr"/>
            <a:r>
              <a:rPr lang="en-GB" dirty="0">
                <a:solidFill>
                  <a:srgbClr val="CC0000"/>
                </a:solidFill>
                <a:latin typeface="gatebase Medium" panose="00000500000000000000" charset="0"/>
              </a:rPr>
              <a:t>Big Table</a:t>
            </a:r>
          </a:p>
        </p:txBody>
      </p:sp>
      <p:sp>
        <p:nvSpPr>
          <p:cNvPr id="15" name="TextBox 14">
            <a:extLst>
              <a:ext uri="{FF2B5EF4-FFF2-40B4-BE49-F238E27FC236}">
                <a16:creationId xmlns:a16="http://schemas.microsoft.com/office/drawing/2014/main" id="{64380501-3CB5-48B2-8870-D48CEB385F62}"/>
              </a:ext>
            </a:extLst>
          </p:cNvPr>
          <p:cNvSpPr txBox="1"/>
          <p:nvPr/>
        </p:nvSpPr>
        <p:spPr>
          <a:xfrm>
            <a:off x="9271986" y="5992467"/>
            <a:ext cx="1420427" cy="369332"/>
          </a:xfrm>
          <a:prstGeom prst="rect">
            <a:avLst/>
          </a:prstGeom>
          <a:noFill/>
        </p:spPr>
        <p:txBody>
          <a:bodyPr wrap="square" rtlCol="0">
            <a:spAutoFit/>
          </a:bodyPr>
          <a:lstStyle/>
          <a:p>
            <a:pPr algn="ctr"/>
            <a:r>
              <a:rPr lang="en-GB" dirty="0">
                <a:solidFill>
                  <a:srgbClr val="CC0000"/>
                </a:solidFill>
                <a:latin typeface="gatebase Medium" panose="00000500000000000000" charset="0"/>
              </a:rPr>
              <a:t>Small Table</a:t>
            </a:r>
          </a:p>
        </p:txBody>
      </p:sp>
    </p:spTree>
    <p:extLst>
      <p:ext uri="{BB962C8B-B14F-4D97-AF65-F5344CB8AC3E}">
        <p14:creationId xmlns:p14="http://schemas.microsoft.com/office/powerpoint/2010/main" val="143360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C92CDB-EFB1-4C77-B4D0-36D152633609}"/>
              </a:ext>
            </a:extLst>
          </p:cNvPr>
          <p:cNvPicPr>
            <a:picLocks noChangeAspect="1"/>
          </p:cNvPicPr>
          <p:nvPr/>
        </p:nvPicPr>
        <p:blipFill rotWithShape="1">
          <a:blip r:embed="rId4">
            <a:extLst>
              <a:ext uri="{28A0092B-C50C-407E-A947-70E740481C1C}">
                <a14:useLocalDpi xmlns:a14="http://schemas.microsoft.com/office/drawing/2010/main" val="0"/>
              </a:ext>
            </a:extLst>
          </a:blip>
          <a:srcRect r="36133"/>
          <a:stretch/>
        </p:blipFill>
        <p:spPr>
          <a:xfrm>
            <a:off x="6275605" y="0"/>
            <a:ext cx="5980711" cy="6943238"/>
          </a:xfrm>
          <a:prstGeom prst="rect">
            <a:avLst/>
          </a:prstGeom>
        </p:spPr>
      </p:pic>
      <p:sp>
        <p:nvSpPr>
          <p:cNvPr id="5" name="Graphic 3">
            <a:extLst>
              <a:ext uri="{FF2B5EF4-FFF2-40B4-BE49-F238E27FC236}">
                <a16:creationId xmlns:a16="http://schemas.microsoft.com/office/drawing/2014/main" id="{AC20A083-C70E-48D4-AFE9-7F94D4114564}"/>
              </a:ext>
            </a:extLst>
          </p:cNvPr>
          <p:cNvSpPr>
            <a:spLocks noGrp="1" noSelect="1" noRot="1" noMove="1" noResize="1" noEditPoints="1" noAdjustHandles="1" noChangeArrowheads="1" noChangeShapeType="1" noTextEdit="1"/>
          </p:cNvSpPr>
          <p:nvPr>
            <p:custDataLst>
              <p:tags r:id="rId1"/>
            </p:custDataLst>
          </p:nvPr>
        </p:nvSpPr>
        <p:spPr>
          <a:xfrm>
            <a:off x="0" y="0"/>
            <a:ext cx="8484234" cy="6858000"/>
          </a:xfrm>
          <a:custGeom>
            <a:avLst/>
            <a:gdLst>
              <a:gd name="connsiteX0" fmla="*/ 8006081 w 8484234"/>
              <a:gd name="connsiteY0" fmla="*/ 0 h 6858000"/>
              <a:gd name="connsiteX1" fmla="*/ 0 w 8484234"/>
              <a:gd name="connsiteY1" fmla="*/ 0 h 6858000"/>
              <a:gd name="connsiteX2" fmla="*/ 0 w 8484234"/>
              <a:gd name="connsiteY2" fmla="*/ 6858000 h 6858000"/>
              <a:gd name="connsiteX3" fmla="*/ 8484235 w 8484234"/>
              <a:gd name="connsiteY3" fmla="*/ 6858000 h 6858000"/>
              <a:gd name="connsiteX4" fmla="*/ 5884545 w 8484234"/>
              <a:gd name="connsiteY4" fmla="*/ 2052320 h 6858000"/>
              <a:gd name="connsiteX5" fmla="*/ 8006081 w 84842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4234" h="6858000">
                <a:moveTo>
                  <a:pt x="8006081" y="0"/>
                </a:moveTo>
                <a:lnTo>
                  <a:pt x="0" y="0"/>
                </a:lnTo>
                <a:lnTo>
                  <a:pt x="0" y="6858000"/>
                </a:lnTo>
                <a:lnTo>
                  <a:pt x="8484235" y="6858000"/>
                </a:lnTo>
                <a:lnTo>
                  <a:pt x="5884545" y="2052320"/>
                </a:lnTo>
                <a:cubicBezTo>
                  <a:pt x="6195695" y="1414145"/>
                  <a:pt x="6970395" y="675005"/>
                  <a:pt x="8006081" y="0"/>
                </a:cubicBezTo>
                <a:close/>
              </a:path>
            </a:pathLst>
          </a:custGeom>
          <a:solidFill>
            <a:srgbClr val="FFFFFF"/>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1A082F0-2B6B-454C-BDE3-8DC68FCB0408}"/>
              </a:ext>
            </a:extLst>
          </p:cNvPr>
          <p:cNvSpPr txBox="1"/>
          <p:nvPr/>
        </p:nvSpPr>
        <p:spPr>
          <a:xfrm>
            <a:off x="572140" y="1651605"/>
            <a:ext cx="4358886"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CC0000"/>
                </a:solidFill>
                <a:effectLst/>
                <a:uLnTx/>
                <a:uFillTx/>
                <a:latin typeface="gatebase Medium" panose="00000500000000000000" pitchFamily="50" charset="0"/>
                <a:ea typeface="Roboto" charset="0"/>
                <a:cs typeface="Roboto" charset="0"/>
              </a:rPr>
              <a:t>Chris Unwin</a:t>
            </a:r>
          </a:p>
        </p:txBody>
      </p:sp>
      <p:sp>
        <p:nvSpPr>
          <p:cNvPr id="8" name="TextBox 7">
            <a:extLst>
              <a:ext uri="{FF2B5EF4-FFF2-40B4-BE49-F238E27FC236}">
                <a16:creationId xmlns:a16="http://schemas.microsoft.com/office/drawing/2014/main" id="{76C818C3-D726-4B6C-A897-0116D4D0242E}"/>
              </a:ext>
            </a:extLst>
          </p:cNvPr>
          <p:cNvSpPr txBox="1"/>
          <p:nvPr/>
        </p:nvSpPr>
        <p:spPr>
          <a:xfrm>
            <a:off x="572140" y="2744764"/>
            <a:ext cx="400622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Roboto Medium" panose="02000000000000000000" pitchFamily="2" charset="0"/>
                <a:ea typeface="Roboto Medium" panose="02000000000000000000" pitchFamily="2" charset="0"/>
                <a:cs typeface="Arial"/>
              </a:rPr>
              <a:t>Solutions Architect</a:t>
            </a:r>
            <a:endParaRPr kumimoji="0" lang="en-US" sz="3600" b="1" i="0" u="none" strike="noStrike" kern="1200" cap="none" spc="0" normalizeH="0" baseline="0" noProof="0" dirty="0">
              <a:ln>
                <a:noFill/>
              </a:ln>
              <a:solidFill>
                <a:prstClr val="black"/>
              </a:solidFill>
              <a:effectLst/>
              <a:uLnTx/>
              <a:uFillTx/>
              <a:latin typeface="Roboto Medium" panose="02000000000000000000" pitchFamily="2" charset="0"/>
              <a:ea typeface="Roboto Medium" panose="02000000000000000000" pitchFamily="2" charset="0"/>
              <a:cs typeface="Arial"/>
            </a:endParaRPr>
          </a:p>
        </p:txBody>
      </p:sp>
      <p:pic>
        <p:nvPicPr>
          <p:cNvPr id="9" name="Graphic 8">
            <a:extLst>
              <a:ext uri="{FF2B5EF4-FFF2-40B4-BE49-F238E27FC236}">
                <a16:creationId xmlns:a16="http://schemas.microsoft.com/office/drawing/2014/main" id="{15491F8F-2ED4-46F8-8EBC-D05101EA6B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943" y="4397388"/>
            <a:ext cx="377747" cy="304635"/>
          </a:xfrm>
          <a:prstGeom prst="rect">
            <a:avLst/>
          </a:prstGeom>
        </p:spPr>
      </p:pic>
      <p:sp>
        <p:nvSpPr>
          <p:cNvPr id="10" name="Rectangle 9">
            <a:extLst>
              <a:ext uri="{FF2B5EF4-FFF2-40B4-BE49-F238E27FC236}">
                <a16:creationId xmlns:a16="http://schemas.microsoft.com/office/drawing/2014/main" id="{F9B3A46C-51D3-4EA5-8ADC-2323A0C07D8A}"/>
              </a:ext>
            </a:extLst>
          </p:cNvPr>
          <p:cNvSpPr/>
          <p:nvPr/>
        </p:nvSpPr>
        <p:spPr>
          <a:xfrm>
            <a:off x="1141416" y="4349650"/>
            <a:ext cx="434674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7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Roboto" charset="0"/>
                <a:ea typeface="Roboto" charset="0"/>
                <a:cs typeface="Roboto" charset="0"/>
              </a:rPr>
              <a:t>@</a:t>
            </a:r>
            <a:r>
              <a:rPr kumimoji="0" lang="en-US" sz="2000" b="0" i="0" u="none" strike="noStrike" kern="1200" cap="none" spc="0" normalizeH="0" baseline="0" noProof="0" dirty="0" err="1">
                <a:ln>
                  <a:noFill/>
                </a:ln>
                <a:solidFill>
                  <a:prstClr val="black"/>
                </a:solidFill>
                <a:effectLst/>
                <a:uLnTx/>
                <a:uFillTx/>
                <a:latin typeface="Roboto" charset="0"/>
                <a:ea typeface="Roboto" charset="0"/>
                <a:cs typeface="Roboto" charset="0"/>
              </a:rPr>
              <a:t>PlantBasedSQL</a:t>
            </a:r>
            <a:endParaRPr kumimoji="0" lang="en-US" sz="2000" b="0" i="0" u="none" strike="noStrike" kern="1200" cap="none" spc="0" normalizeH="0" baseline="0" noProof="0" dirty="0">
              <a:ln>
                <a:noFill/>
              </a:ln>
              <a:solidFill>
                <a:prstClr val="black"/>
              </a:solidFill>
              <a:effectLst/>
              <a:uLnTx/>
              <a:uFillTx/>
              <a:latin typeface="Roboto" charset="0"/>
              <a:ea typeface="Roboto" charset="0"/>
              <a:cs typeface="Roboto" charset="0"/>
            </a:endParaRPr>
          </a:p>
        </p:txBody>
      </p:sp>
      <p:sp>
        <p:nvSpPr>
          <p:cNvPr id="11" name="TextBox 10">
            <a:extLst>
              <a:ext uri="{FF2B5EF4-FFF2-40B4-BE49-F238E27FC236}">
                <a16:creationId xmlns:a16="http://schemas.microsoft.com/office/drawing/2014/main" id="{33752F1D-7942-4A9E-B56A-26AA13B078DF}"/>
              </a:ext>
            </a:extLst>
          </p:cNvPr>
          <p:cNvSpPr txBox="1"/>
          <p:nvPr/>
        </p:nvSpPr>
        <p:spPr>
          <a:xfrm>
            <a:off x="593160" y="3336893"/>
            <a:ext cx="47740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Roboto" charset="0"/>
                <a:ea typeface="+mn-ea"/>
                <a:cs typeface="Arial"/>
              </a:rPr>
              <a:t>&amp; Data Privacy and Protection Specialist</a:t>
            </a:r>
          </a:p>
        </p:txBody>
      </p:sp>
      <p:pic>
        <p:nvPicPr>
          <p:cNvPr id="15" name="Graphic 14">
            <a:extLst>
              <a:ext uri="{FF2B5EF4-FFF2-40B4-BE49-F238E27FC236}">
                <a16:creationId xmlns:a16="http://schemas.microsoft.com/office/drawing/2014/main" id="{8DF512A3-4ACC-48D3-B014-7E652C4C16F1}"/>
              </a:ext>
            </a:extLst>
          </p:cNvPr>
          <p:cNvPicPr>
            <a:picLocks noGrp="1" noSelect="1" noRot="1" noMove="1" noResize="1" noEditPoints="1" noAdjustHandles="1" noChangeArrowheads="1" noChangeShapeType="1"/>
          </p:cNvPicPr>
          <p:nvPr>
            <p:custDataLst>
              <p:tags r:id="rId2"/>
            </p:custDataLst>
          </p:nvPr>
        </p:nvPicPr>
        <p:blipFill rotWithShape="1">
          <a:blip r:embed="rId7">
            <a:extLst>
              <a:ext uri="{96DAC541-7B7A-43D3-8B79-37D633B846F1}">
                <asvg:svgBlip xmlns:asvg="http://schemas.microsoft.com/office/drawing/2016/SVG/main" r:embed="rId8"/>
              </a:ext>
            </a:extLst>
          </a:blip>
          <a:srcRect l="4271" t="36259" r="28503" b="47229"/>
          <a:stretch/>
        </p:blipFill>
        <p:spPr>
          <a:xfrm>
            <a:off x="0" y="4887060"/>
            <a:ext cx="8497019" cy="1990360"/>
          </a:xfrm>
          <a:prstGeom prst="rect">
            <a:avLst/>
          </a:prstGeom>
        </p:spPr>
      </p:pic>
      <p:sp>
        <p:nvSpPr>
          <p:cNvPr id="13" name="TextBox 12">
            <a:extLst>
              <a:ext uri="{FF2B5EF4-FFF2-40B4-BE49-F238E27FC236}">
                <a16:creationId xmlns:a16="http://schemas.microsoft.com/office/drawing/2014/main" id="{A3D49BCE-720B-419F-8597-9D5156797D0F}"/>
              </a:ext>
            </a:extLst>
          </p:cNvPr>
          <p:cNvSpPr txBox="1"/>
          <p:nvPr/>
        </p:nvSpPr>
        <p:spPr>
          <a:xfrm>
            <a:off x="2342792" y="478935"/>
            <a:ext cx="8497019"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500" b="0" i="0" u="none" strike="noStrike" kern="1200" cap="none" spc="0" normalizeH="0" baseline="0" noProof="0" dirty="0">
                <a:ln>
                  <a:noFill/>
                </a:ln>
                <a:solidFill>
                  <a:prstClr val="black"/>
                </a:solidFill>
                <a:effectLst/>
                <a:uLnTx/>
                <a:uFillTx/>
                <a:latin typeface="gatebase Medium" panose="00000500000000000000" pitchFamily="50" charset="0"/>
                <a:ea typeface="Roboto Medium" pitchFamily="2" charset="0"/>
                <a:cs typeface="+mn-cs"/>
              </a:rPr>
              <a:t>About me</a:t>
            </a:r>
          </a:p>
        </p:txBody>
      </p:sp>
      <p:pic>
        <p:nvPicPr>
          <p:cNvPr id="14" name="Graphic 13">
            <a:extLst>
              <a:ext uri="{FF2B5EF4-FFF2-40B4-BE49-F238E27FC236}">
                <a16:creationId xmlns:a16="http://schemas.microsoft.com/office/drawing/2014/main" id="{3244B530-0939-4BD9-8AF7-EDB51FCA71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140" y="548397"/>
            <a:ext cx="1693732" cy="361584"/>
          </a:xfrm>
          <a:prstGeom prst="rect">
            <a:avLst/>
          </a:prstGeom>
        </p:spPr>
      </p:pic>
      <p:pic>
        <p:nvPicPr>
          <p:cNvPr id="3" name="Graphic 2" descr="Beer">
            <a:extLst>
              <a:ext uri="{FF2B5EF4-FFF2-40B4-BE49-F238E27FC236}">
                <a16:creationId xmlns:a16="http://schemas.microsoft.com/office/drawing/2014/main" id="{59946D72-995E-4C8B-A1A0-6088DDB004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216" y="4994440"/>
            <a:ext cx="457200" cy="477055"/>
          </a:xfrm>
          <a:prstGeom prst="rect">
            <a:avLst/>
          </a:prstGeom>
        </p:spPr>
      </p:pic>
      <p:sp>
        <p:nvSpPr>
          <p:cNvPr id="16" name="Rectangle 15">
            <a:extLst>
              <a:ext uri="{FF2B5EF4-FFF2-40B4-BE49-F238E27FC236}">
                <a16:creationId xmlns:a16="http://schemas.microsoft.com/office/drawing/2014/main" id="{9AE852F2-4DCA-4AF5-A88B-F549F51D3073}"/>
              </a:ext>
            </a:extLst>
          </p:cNvPr>
          <p:cNvSpPr/>
          <p:nvPr/>
        </p:nvSpPr>
        <p:spPr>
          <a:xfrm>
            <a:off x="1141416" y="5032912"/>
            <a:ext cx="459560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70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Roboto" charset="0"/>
                <a:ea typeface="Roboto" charset="0"/>
                <a:cs typeface="Roboto" charset="0"/>
              </a:rPr>
              <a:t>DBAle</a:t>
            </a:r>
            <a:r>
              <a:rPr kumimoji="0" lang="en-US" sz="2000" b="0" i="0" u="none" strike="noStrike" kern="1200" cap="none" spc="0" normalizeH="0" baseline="0" noProof="0" dirty="0">
                <a:ln>
                  <a:noFill/>
                </a:ln>
                <a:solidFill>
                  <a:prstClr val="black"/>
                </a:solidFill>
                <a:effectLst/>
                <a:uLnTx/>
                <a:uFillTx/>
                <a:latin typeface="Roboto" charset="0"/>
                <a:ea typeface="Roboto" charset="0"/>
                <a:cs typeface="Roboto" charset="0"/>
              </a:rPr>
              <a:t> on the Redgate Hub</a:t>
            </a:r>
          </a:p>
        </p:txBody>
      </p:sp>
    </p:spTree>
    <p:extLst>
      <p:ext uri="{BB962C8B-B14F-4D97-AF65-F5344CB8AC3E}">
        <p14:creationId xmlns:p14="http://schemas.microsoft.com/office/powerpoint/2010/main" val="67992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people drawing on whiteboard">
            <a:extLst>
              <a:ext uri="{FF2B5EF4-FFF2-40B4-BE49-F238E27FC236}">
                <a16:creationId xmlns:a16="http://schemas.microsoft.com/office/drawing/2014/main" id="{4236B69C-3C07-43D0-9BD7-53858ADBA917}"/>
              </a:ext>
            </a:extLst>
          </p:cNvPr>
          <p:cNvPicPr>
            <a:picLocks noChangeAspect="1" noChangeArrowheads="1"/>
          </p:cNvPicPr>
          <p:nvPr/>
        </p:nvPicPr>
        <p:blipFill>
          <a:blip r:embed="rId2">
            <a:alphaModFix amt="48000"/>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4B5BFE-1F73-4A92-8B57-D6900392571A}"/>
              </a:ext>
            </a:extLst>
          </p:cNvPr>
          <p:cNvSpPr txBox="1"/>
          <p:nvPr/>
        </p:nvSpPr>
        <p:spPr>
          <a:xfrm>
            <a:off x="2057874" y="2459504"/>
            <a:ext cx="8076250" cy="1938992"/>
          </a:xfrm>
          <a:prstGeom prst="rect">
            <a:avLst/>
          </a:prstGeom>
          <a:noFill/>
        </p:spPr>
        <p:txBody>
          <a:bodyPr wrap="none" rtlCol="0">
            <a:spAutoFit/>
          </a:bodyPr>
          <a:lstStyle/>
          <a:p>
            <a:r>
              <a:rPr lang="en-GB" sz="6000" dirty="0">
                <a:ln>
                  <a:solidFill>
                    <a:schemeClr val="tx1">
                      <a:alpha val="15000"/>
                    </a:schemeClr>
                  </a:solidFill>
                </a:ln>
                <a:solidFill>
                  <a:srgbClr val="CC0000"/>
                </a:solidFill>
                <a:latin typeface="gatebase Medium" panose="00000500000000000000" charset="0"/>
              </a:rPr>
              <a:t>Classify, Mask &amp; Clone </a:t>
            </a:r>
          </a:p>
          <a:p>
            <a:pPr algn="ctr"/>
            <a:r>
              <a:rPr lang="en-GB" sz="6000" dirty="0">
                <a:ln>
                  <a:solidFill>
                    <a:schemeClr val="tx1">
                      <a:alpha val="15000"/>
                    </a:schemeClr>
                  </a:solidFill>
                </a:ln>
                <a:solidFill>
                  <a:srgbClr val="CC0000"/>
                </a:solidFill>
                <a:latin typeface="gatebase Medium" panose="00000500000000000000" charset="0"/>
              </a:rPr>
              <a:t>In Practice</a:t>
            </a:r>
          </a:p>
        </p:txBody>
      </p:sp>
    </p:spTree>
    <p:extLst>
      <p:ext uri="{BB962C8B-B14F-4D97-AF65-F5344CB8AC3E}">
        <p14:creationId xmlns:p14="http://schemas.microsoft.com/office/powerpoint/2010/main" val="3555562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219170"/>
            <a:endParaRPr lang="en-US" sz="2400" dirty="0">
              <a:solidFill>
                <a:prstClr val="white"/>
              </a:solidFill>
              <a:latin typeface="Calibri" panose="020F0502020204030204"/>
            </a:endParaRPr>
          </a:p>
        </p:txBody>
      </p:sp>
      <p:sp>
        <p:nvSpPr>
          <p:cNvPr id="3" name="Title 1">
            <a:extLst>
              <a:ext uri="{FF2B5EF4-FFF2-40B4-BE49-F238E27FC236}">
                <a16:creationId xmlns:a16="http://schemas.microsoft.com/office/drawing/2014/main" id="{949AA199-B42B-4D10-977E-031266EEB405}"/>
              </a:ext>
            </a:extLst>
          </p:cNvPr>
          <p:cNvSpPr txBox="1">
            <a:spLocks noGrp="1"/>
          </p:cNvSpPr>
          <p:nvPr>
            <p:ph type="title" idx="4294967295"/>
          </p:nvPr>
        </p:nvSpPr>
        <p:spPr>
          <a:xfrm>
            <a:off x="643468" y="623393"/>
            <a:ext cx="3363973" cy="1607060"/>
          </a:xfrm>
          <a:prstGeom prst="rect">
            <a:avLst/>
          </a:prstGeom>
          <a:noFill/>
          <a:ln w="19050">
            <a:solidFill>
              <a:schemeClr val="tx1"/>
            </a:solidFill>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200" b="1" dirty="0">
                <a:latin typeface="gatebase Medium" panose="00000500000000000000" charset="0"/>
                <a:cs typeface="Segoe UI Semibold" panose="020B0702040204020203" pitchFamily="34" charset="0"/>
              </a:rPr>
              <a:t>Essential </a:t>
            </a:r>
            <a:br>
              <a:rPr lang="en-US" sz="3200" b="1" dirty="0">
                <a:latin typeface="gatebase Medium" panose="00000500000000000000" charset="0"/>
                <a:cs typeface="Segoe UI Semibold" panose="020B0702040204020203" pitchFamily="34" charset="0"/>
              </a:rPr>
            </a:br>
            <a:r>
              <a:rPr lang="en-US" sz="3200" b="1" dirty="0">
                <a:latin typeface="gatebase Medium" panose="00000500000000000000" charset="0"/>
                <a:cs typeface="Segoe UI Semibold" panose="020B0702040204020203" pitchFamily="34" charset="0"/>
              </a:rPr>
              <a:t>Takeaways</a:t>
            </a:r>
            <a:endParaRPr lang="en-US" sz="3200" b="1" u="sng" dirty="0">
              <a:latin typeface="gatebase Medium" panose="00000500000000000000" charset="0"/>
              <a:cs typeface="Segoe UI Semibold" panose="020B0702040204020203" pitchFamily="34" charset="0"/>
            </a:endParaRPr>
          </a:p>
        </p:txBody>
      </p:sp>
      <p:sp>
        <p:nvSpPr>
          <p:cNvPr id="4" name="Text Placeholder 6">
            <a:extLst>
              <a:ext uri="{FF2B5EF4-FFF2-40B4-BE49-F238E27FC236}">
                <a16:creationId xmlns:a16="http://schemas.microsoft.com/office/drawing/2014/main" id="{04F50220-80E3-45D2-97A8-2E7D4C7E58B8}"/>
              </a:ext>
            </a:extLst>
          </p:cNvPr>
          <p:cNvSpPr txBox="1">
            <a:spLocks/>
          </p:cNvSpPr>
          <p:nvPr/>
        </p:nvSpPr>
        <p:spPr>
          <a:xfrm>
            <a:off x="643468" y="2638043"/>
            <a:ext cx="3363973" cy="3415623"/>
          </a:xfrm>
          <a:prstGeom prst="rect">
            <a:avLst/>
          </a:prstGeom>
        </p:spPr>
        <p:txBody>
          <a:bodyPr vert="horz" lIns="121920" tIns="60960" rIns="121920" bIns="60960" rtlCol="0">
            <a:normAutofit lnSpcReduction="10000"/>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7189" indent="-304792">
              <a:lnSpc>
                <a:spcPct val="90000"/>
              </a:lnSpc>
              <a:buClr>
                <a:srgbClr val="33C0CD"/>
              </a:buClr>
              <a:buFont typeface="Arial" panose="020B0604020202020204" pitchFamily="34" charset="0"/>
              <a:buChar char="•"/>
              <a:defRPr/>
            </a:pPr>
            <a:r>
              <a:rPr lang="en-US" dirty="0">
                <a:solidFill>
                  <a:prstClr val="white"/>
                </a:solidFill>
                <a:latin typeface="Roboto" panose="020B0604020202020204" charset="0"/>
                <a:ea typeface="Roboto" panose="020B0604020202020204" charset="0"/>
                <a:cs typeface="Segoe UI" panose="020B0502040204020203" pitchFamily="34" charset="0"/>
              </a:rPr>
              <a:t>Where is your data?</a:t>
            </a:r>
          </a:p>
          <a:p>
            <a:pPr marL="457189" indent="-304792">
              <a:lnSpc>
                <a:spcPct val="90000"/>
              </a:lnSpc>
              <a:buClr>
                <a:srgbClr val="33C0CD"/>
              </a:buClr>
              <a:buFont typeface="Arial" panose="020B0604020202020204" pitchFamily="34" charset="0"/>
              <a:buChar char="•"/>
              <a:defRPr/>
            </a:pPr>
            <a:endParaRPr lang="en-US" dirty="0">
              <a:solidFill>
                <a:prstClr val="white"/>
              </a:solidFill>
              <a:latin typeface="Roboto" panose="020B0604020202020204" charset="0"/>
              <a:ea typeface="Roboto" panose="020B0604020202020204" charset="0"/>
              <a:cs typeface="Segoe UI" panose="020B0502040204020203" pitchFamily="34" charset="0"/>
            </a:endParaRPr>
          </a:p>
          <a:p>
            <a:pPr marL="457189" indent="-304792">
              <a:lnSpc>
                <a:spcPct val="90000"/>
              </a:lnSpc>
              <a:buClr>
                <a:srgbClr val="33C0CD"/>
              </a:buClr>
              <a:buFont typeface="Arial" panose="020B0604020202020204" pitchFamily="34" charset="0"/>
              <a:buChar char="•"/>
              <a:defRPr/>
            </a:pPr>
            <a:r>
              <a:rPr lang="en-US" dirty="0">
                <a:solidFill>
                  <a:prstClr val="white"/>
                </a:solidFill>
                <a:latin typeface="Roboto" panose="020B0604020202020204" charset="0"/>
                <a:ea typeface="Roboto" panose="020B0604020202020204" charset="0"/>
                <a:cs typeface="Segoe UI" panose="020B0502040204020203" pitchFamily="34" charset="0"/>
              </a:rPr>
              <a:t>What exactly is your data?</a:t>
            </a:r>
          </a:p>
          <a:p>
            <a:pPr marL="457189" indent="-304792">
              <a:lnSpc>
                <a:spcPct val="90000"/>
              </a:lnSpc>
              <a:buClr>
                <a:srgbClr val="33C0CD"/>
              </a:buClr>
              <a:buFont typeface="Arial" panose="020B0604020202020204" pitchFamily="34" charset="0"/>
              <a:buChar char="•"/>
              <a:defRPr/>
            </a:pPr>
            <a:endParaRPr lang="en-US" dirty="0">
              <a:solidFill>
                <a:prstClr val="white"/>
              </a:solidFill>
              <a:latin typeface="Roboto" panose="020B0604020202020204" charset="0"/>
              <a:ea typeface="Roboto" panose="020B0604020202020204" charset="0"/>
              <a:cs typeface="Segoe UI" panose="020B0502040204020203" pitchFamily="34" charset="0"/>
            </a:endParaRPr>
          </a:p>
          <a:p>
            <a:pPr marL="457189" indent="-304792">
              <a:lnSpc>
                <a:spcPct val="90000"/>
              </a:lnSpc>
              <a:buClr>
                <a:srgbClr val="33C0CD"/>
              </a:buClr>
              <a:buFont typeface="Arial" panose="020B0604020202020204" pitchFamily="34" charset="0"/>
              <a:buChar char="•"/>
              <a:defRPr/>
            </a:pPr>
            <a:r>
              <a:rPr lang="en-US" dirty="0">
                <a:solidFill>
                  <a:prstClr val="white"/>
                </a:solidFill>
                <a:latin typeface="Roboto" panose="020B0604020202020204" charset="0"/>
                <a:ea typeface="Roboto" panose="020B0604020202020204" charset="0"/>
                <a:cs typeface="Segoe UI" panose="020B0502040204020203" pitchFamily="34" charset="0"/>
              </a:rPr>
              <a:t>Who is accessing your data, and for what purpose?</a:t>
            </a:r>
          </a:p>
          <a:p>
            <a:pPr marL="457189" indent="-304792">
              <a:lnSpc>
                <a:spcPct val="90000"/>
              </a:lnSpc>
              <a:buClr>
                <a:srgbClr val="33C0CD"/>
              </a:buClr>
              <a:buFont typeface="Arial" panose="020B0604020202020204" pitchFamily="34" charset="0"/>
              <a:buChar char="•"/>
              <a:defRPr/>
            </a:pPr>
            <a:endParaRPr lang="en-US" u="sng" dirty="0">
              <a:solidFill>
                <a:prstClr val="white"/>
              </a:solidFill>
              <a:latin typeface="Roboto" panose="020B0604020202020204" charset="0"/>
              <a:ea typeface="Roboto" panose="020B0604020202020204" charset="0"/>
              <a:cs typeface="Segoe UI" panose="020B0502040204020203" pitchFamily="34" charset="0"/>
            </a:endParaRPr>
          </a:p>
          <a:p>
            <a:pPr marL="457189" indent="-304792">
              <a:lnSpc>
                <a:spcPct val="90000"/>
              </a:lnSpc>
              <a:buClr>
                <a:srgbClr val="33C0CD"/>
              </a:buClr>
              <a:buFont typeface="Arial" panose="020B0604020202020204" pitchFamily="34" charset="0"/>
              <a:buChar char="•"/>
              <a:defRPr/>
            </a:pPr>
            <a:r>
              <a:rPr lang="en-US" dirty="0">
                <a:solidFill>
                  <a:prstClr val="white"/>
                </a:solidFill>
                <a:latin typeface="Roboto" panose="020B0604020202020204" charset="0"/>
                <a:ea typeface="Roboto" panose="020B0604020202020204" charset="0"/>
                <a:cs typeface="Segoe UI" panose="020B0502040204020203" pitchFamily="34" charset="0"/>
              </a:rPr>
              <a:t>How can you </a:t>
            </a:r>
            <a:r>
              <a:rPr lang="en-US" u="sng" dirty="0">
                <a:solidFill>
                  <a:prstClr val="white"/>
                </a:solidFill>
                <a:latin typeface="Roboto" panose="020B0604020202020204" charset="0"/>
                <a:ea typeface="Roboto" panose="020B0604020202020204" charset="0"/>
                <a:cs typeface="Segoe UI" panose="020B0502040204020203" pitchFamily="34" charset="0"/>
              </a:rPr>
              <a:t>demonstrate</a:t>
            </a:r>
            <a:r>
              <a:rPr lang="en-US" dirty="0">
                <a:solidFill>
                  <a:prstClr val="white"/>
                </a:solidFill>
                <a:latin typeface="Roboto" panose="020B0604020202020204" charset="0"/>
                <a:ea typeface="Roboto" panose="020B0604020202020204" charset="0"/>
                <a:cs typeface="Segoe UI" panose="020B0502040204020203" pitchFamily="34" charset="0"/>
              </a:rPr>
              <a:t> adequate protection?</a:t>
            </a:r>
          </a:p>
        </p:txBody>
      </p:sp>
      <p:pic>
        <p:nvPicPr>
          <p:cNvPr id="2" name="Picture 1" descr="Picture of shield &quot;Discover, Classify, Monitor, Protect&quot;">
            <a:extLst>
              <a:ext uri="{FF2B5EF4-FFF2-40B4-BE49-F238E27FC236}">
                <a16:creationId xmlns:a16="http://schemas.microsoft.com/office/drawing/2014/main" id="{11E7CA4A-DB30-433C-B416-9E0857F5109C}"/>
              </a:ext>
            </a:extLst>
          </p:cNvPr>
          <p:cNvPicPr>
            <a:picLocks noChangeAspect="1"/>
          </p:cNvPicPr>
          <p:nvPr/>
        </p:nvPicPr>
        <p:blipFill>
          <a:blip r:embed="rId2"/>
          <a:stretch>
            <a:fillRect/>
          </a:stretch>
        </p:blipFill>
        <p:spPr>
          <a:xfrm>
            <a:off x="5907406" y="643467"/>
            <a:ext cx="5031484" cy="5410199"/>
          </a:xfrm>
          <a:prstGeom prst="rect">
            <a:avLst/>
          </a:prstGeom>
        </p:spPr>
      </p:pic>
    </p:spTree>
    <p:extLst>
      <p:ext uri="{BB962C8B-B14F-4D97-AF65-F5344CB8AC3E}">
        <p14:creationId xmlns:p14="http://schemas.microsoft.com/office/powerpoint/2010/main" val="2587152310"/>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2931BD-4809-4C99-B0BE-B7E5203DF795}"/>
              </a:ext>
            </a:extLst>
          </p:cNvPr>
          <p:cNvSpPr/>
          <p:nvPr/>
        </p:nvSpPr>
        <p:spPr>
          <a:xfrm>
            <a:off x="8629650" y="5240640"/>
            <a:ext cx="3246120" cy="134304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a:extLst>
              <a:ext uri="{FF2B5EF4-FFF2-40B4-BE49-F238E27FC236}">
                <a16:creationId xmlns:a16="http://schemas.microsoft.com/office/drawing/2014/main" id="{52706CBF-7C48-4886-B77E-6F66C619B22C}"/>
              </a:ext>
            </a:extLst>
          </p:cNvPr>
          <p:cNvPicPr>
            <a:picLocks noGrp="1" noSelect="1" noRot="1" noMove="1" noResize="1" noEditPoints="1" noAdjustHandles="1" noChangeArrowheads="1" noChangeShapeType="1"/>
          </p:cNvPicPr>
          <p:nvPr>
            <p:custDataLst>
              <p:tags r:id="rId1"/>
            </p:custDataLst>
          </p:nvPr>
        </p:nvPicPr>
        <p:blipFill rotWithShape="1">
          <a:blip r:embed="rId4">
            <a:extLst>
              <a:ext uri="{96DAC541-7B7A-43D3-8B79-37D633B846F1}">
                <asvg:svgBlip xmlns:asvg="http://schemas.microsoft.com/office/drawing/2016/SVG/main" r:embed="rId5"/>
              </a:ext>
            </a:extLst>
          </a:blip>
          <a:srcRect r="24427" b="40974"/>
          <a:stretch/>
        </p:blipFill>
        <p:spPr>
          <a:xfrm>
            <a:off x="5036783" y="2809982"/>
            <a:ext cx="7155217" cy="4048018"/>
          </a:xfrm>
          <a:prstGeom prst="rect">
            <a:avLst/>
          </a:prstGeom>
        </p:spPr>
      </p:pic>
      <p:pic>
        <p:nvPicPr>
          <p:cNvPr id="5" name="Graphic 4">
            <a:extLst>
              <a:ext uri="{FF2B5EF4-FFF2-40B4-BE49-F238E27FC236}">
                <a16:creationId xmlns:a16="http://schemas.microsoft.com/office/drawing/2014/main" id="{14038292-AFF6-4BA2-9528-3CE1AAA2A7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140" y="545792"/>
            <a:ext cx="1517173" cy="362549"/>
          </a:xfrm>
          <a:prstGeom prst="rect">
            <a:avLst/>
          </a:prstGeom>
        </p:spPr>
      </p:pic>
      <p:sp>
        <p:nvSpPr>
          <p:cNvPr id="8" name="TextBox 7">
            <a:extLst>
              <a:ext uri="{FF2B5EF4-FFF2-40B4-BE49-F238E27FC236}">
                <a16:creationId xmlns:a16="http://schemas.microsoft.com/office/drawing/2014/main" id="{A503B901-B143-473D-A09B-A49F3F133A4B}"/>
              </a:ext>
            </a:extLst>
          </p:cNvPr>
          <p:cNvSpPr txBox="1"/>
          <p:nvPr/>
        </p:nvSpPr>
        <p:spPr>
          <a:xfrm>
            <a:off x="2342792" y="478935"/>
            <a:ext cx="8497019"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500" b="0" i="0" u="none" strike="noStrike" kern="1200" cap="none" spc="0" normalizeH="0" baseline="0" noProof="0" dirty="0">
                <a:ln>
                  <a:noFill/>
                </a:ln>
                <a:solidFill>
                  <a:prstClr val="white"/>
                </a:solidFill>
                <a:effectLst/>
                <a:uLnTx/>
                <a:uFillTx/>
                <a:latin typeface="gatebase Medium" panose="00000500000000000000" pitchFamily="50" charset="0"/>
                <a:ea typeface="Roboto Medium" pitchFamily="2" charset="0"/>
                <a:cs typeface="+mn-cs"/>
              </a:rPr>
              <a:t>Virtual booth</a:t>
            </a:r>
          </a:p>
        </p:txBody>
      </p:sp>
      <p:cxnSp>
        <p:nvCxnSpPr>
          <p:cNvPr id="9" name="Straight Connector 8">
            <a:extLst>
              <a:ext uri="{FF2B5EF4-FFF2-40B4-BE49-F238E27FC236}">
                <a16:creationId xmlns:a16="http://schemas.microsoft.com/office/drawing/2014/main" id="{E6E9B9EF-F418-4ABC-B1B3-3E8C83CDD174}"/>
              </a:ext>
            </a:extLst>
          </p:cNvPr>
          <p:cNvCxnSpPr>
            <a:cxnSpLocks/>
          </p:cNvCxnSpPr>
          <p:nvPr/>
        </p:nvCxnSpPr>
        <p:spPr>
          <a:xfrm>
            <a:off x="2272950" y="559243"/>
            <a:ext cx="0" cy="3146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84387B-5B56-4824-B95F-AE1B420C0070}"/>
              </a:ext>
            </a:extLst>
          </p:cNvPr>
          <p:cNvSpPr txBox="1"/>
          <p:nvPr/>
        </p:nvSpPr>
        <p:spPr>
          <a:xfrm>
            <a:off x="476447" y="1299394"/>
            <a:ext cx="10004420" cy="4275273"/>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rPr>
              <a:t>G</a:t>
            </a:r>
            <a:r>
              <a:rPr kumimoji="0" lang="en-GB" sz="2800" b="0" i="0" u="none" strike="noStrike" kern="1200" cap="none" spc="0" normalizeH="0" baseline="0" noProof="0" dirty="0">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rPr>
              <a:t>et your virtual swag bag</a:t>
            </a:r>
          </a:p>
          <a:p>
            <a:pPr marL="457200" marR="0" lvl="0" indent="-457200" algn="l" defTabSz="914400" rtl="0" eaLnBrk="1" fontAlgn="auto" latinLnBrk="0" hangingPunct="1">
              <a:lnSpc>
                <a:spcPct val="200000"/>
              </a:lnSpc>
              <a:spcBef>
                <a:spcPts val="0"/>
              </a:spcBef>
              <a:spcAft>
                <a:spcPts val="0"/>
              </a:spcAft>
              <a:buClrTx/>
              <a:buSzTx/>
              <a:buFont typeface="Courier New" panose="02070309020205020404" pitchFamily="49" charset="0"/>
              <a:buChar char="o"/>
              <a:tabLst/>
              <a:defRPr/>
            </a:pPr>
            <a:r>
              <a:rPr kumimoji="0" lang="en-GB" sz="2800" b="0" i="0" u="none" strike="noStrike" kern="1200" cap="none" spc="0" normalizeH="0" baseline="0" noProof="0" dirty="0">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rPr>
              <a:t>Live chat to </a:t>
            </a:r>
            <a:r>
              <a:rPr kumimoji="0" lang="en-GB" sz="2800" b="0" i="0" u="none" strike="noStrike" kern="1200" cap="none" spc="0" normalizeH="0" baseline="0" noProof="0" dirty="0" err="1">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rPr>
              <a:t>Redgaters</a:t>
            </a:r>
            <a:r>
              <a:rPr kumimoji="0" lang="en-GB" sz="2800" b="0" i="0" u="none" strike="noStrike" kern="1200" cap="none" spc="0" normalizeH="0" baseline="0" noProof="0" dirty="0">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rPr>
              <a:t> and book 1-2-1 meetings</a:t>
            </a:r>
          </a:p>
          <a:p>
            <a:pPr marL="457200" marR="0" lvl="0" indent="-457200" algn="l" defTabSz="914400" rtl="0" eaLnBrk="1" fontAlgn="auto" latinLnBrk="0" hangingPunct="1">
              <a:lnSpc>
                <a:spcPct val="200000"/>
              </a:lnSpc>
              <a:spcBef>
                <a:spcPts val="0"/>
              </a:spcBef>
              <a:spcAft>
                <a:spcPts val="0"/>
              </a:spcAft>
              <a:buClrTx/>
              <a:buSzTx/>
              <a:buFont typeface="Courier New" panose="02070309020205020404" pitchFamily="49" charset="0"/>
              <a:buChar char="o"/>
              <a:tabLst/>
              <a:defRPr/>
            </a:pPr>
            <a:r>
              <a:rPr kumimoji="0" lang="en-GB" sz="2800" b="0" i="0" u="none" strike="noStrike" kern="1200" cap="none" spc="0" normalizeH="0" baseline="0" noProof="0" dirty="0">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rPr>
              <a:t>Discuss sessions with other attendees</a:t>
            </a:r>
          </a:p>
          <a:p>
            <a:pPr marL="457200" marR="0" lvl="0" indent="-457200" algn="l" defTabSz="914400" rtl="0" eaLnBrk="1" fontAlgn="auto" latinLnBrk="0" hangingPunct="1">
              <a:lnSpc>
                <a:spcPct val="200000"/>
              </a:lnSpc>
              <a:spcBef>
                <a:spcPts val="0"/>
              </a:spcBef>
              <a:spcAft>
                <a:spcPts val="0"/>
              </a:spcAft>
              <a:buClrTx/>
              <a:buSzTx/>
              <a:buFont typeface="Courier New" panose="02070309020205020404" pitchFamily="49" charset="0"/>
              <a:buChar char="o"/>
              <a:tabLst/>
              <a:defRPr/>
            </a:pPr>
            <a:r>
              <a:rPr kumimoji="0" lang="en-GB" sz="2800" b="0" i="0" u="none" strike="noStrike" kern="1200" cap="none" spc="0" normalizeH="0" baseline="0" noProof="0" dirty="0">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rPr>
              <a:t>Enter our competition to win an awesome prize</a:t>
            </a:r>
          </a:p>
          <a:p>
            <a:pPr marL="457200" marR="0" lvl="0" indent="-457200" algn="l" defTabSz="914400" rtl="0" eaLnBrk="1" fontAlgn="auto" latinLnBrk="0" hangingPunct="1">
              <a:lnSpc>
                <a:spcPct val="200000"/>
              </a:lnSpc>
              <a:spcBef>
                <a:spcPts val="0"/>
              </a:spcBef>
              <a:spcAft>
                <a:spcPts val="0"/>
              </a:spcAft>
              <a:buClrTx/>
              <a:buSzTx/>
              <a:buFont typeface="Courier New" panose="02070309020205020404" pitchFamily="49" charset="0"/>
              <a:buChar char="o"/>
              <a:tabLst/>
              <a:defRPr/>
            </a:pPr>
            <a:r>
              <a:rPr kumimoji="0" lang="en-GB" sz="2800" b="0" i="0" u="none" strike="noStrike" kern="1200" cap="none" spc="0" normalizeH="0" baseline="0" noProof="0" dirty="0">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rPr>
              <a:t>Sign up for Thursday’s pub quiz</a:t>
            </a:r>
            <a:endParaRPr kumimoji="0" lang="en-GB" sz="2800" b="0" i="0" u="none" strike="noStrike" kern="1200" cap="none" spc="0" normalizeH="0" baseline="0" noProof="0" dirty="0">
              <a:ln>
                <a:noFill/>
              </a:ln>
              <a:solidFill>
                <a:prstClr val="white"/>
              </a:solidFill>
              <a:effectLst/>
              <a:uLnTx/>
              <a:uFillTx/>
              <a:latin typeface="Roboto italic" panose="02000000000000000000" pitchFamily="2" charset="0"/>
              <a:ea typeface="Roboto italic" panose="02000000000000000000" pitchFamily="2" charset="0"/>
              <a:cs typeface="Roboto regular" panose="02000000000000000000" pitchFamily="2" charset="0"/>
            </a:endParaRPr>
          </a:p>
        </p:txBody>
      </p:sp>
    </p:spTree>
    <p:extLst>
      <p:ext uri="{BB962C8B-B14F-4D97-AF65-F5344CB8AC3E}">
        <p14:creationId xmlns:p14="http://schemas.microsoft.com/office/powerpoint/2010/main" val="3987873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2931BD-4809-4C99-B0BE-B7E5203DF795}"/>
              </a:ext>
            </a:extLst>
          </p:cNvPr>
          <p:cNvSpPr/>
          <p:nvPr/>
        </p:nvSpPr>
        <p:spPr>
          <a:xfrm>
            <a:off x="8629650" y="5240640"/>
            <a:ext cx="3246120" cy="134304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a:extLst>
              <a:ext uri="{FF2B5EF4-FFF2-40B4-BE49-F238E27FC236}">
                <a16:creationId xmlns:a16="http://schemas.microsoft.com/office/drawing/2014/main" id="{52706CBF-7C48-4886-B77E-6F66C619B22C}"/>
              </a:ext>
            </a:extLst>
          </p:cNvPr>
          <p:cNvPicPr>
            <a:picLocks noGrp="1" noSelect="1" noRot="1" noMove="1" noResize="1" noEditPoints="1" noAdjustHandles="1" noChangeArrowheads="1" noChangeShapeType="1"/>
          </p:cNvPicPr>
          <p:nvPr>
            <p:custDataLst>
              <p:tags r:id="rId1"/>
            </p:custDataLst>
          </p:nvPr>
        </p:nvPicPr>
        <p:blipFill rotWithShape="1">
          <a:blip r:embed="rId4">
            <a:extLst>
              <a:ext uri="{96DAC541-7B7A-43D3-8B79-37D633B846F1}">
                <asvg:svgBlip xmlns:asvg="http://schemas.microsoft.com/office/drawing/2016/SVG/main" r:embed="rId5"/>
              </a:ext>
            </a:extLst>
          </a:blip>
          <a:srcRect r="24427" b="40974"/>
          <a:stretch/>
        </p:blipFill>
        <p:spPr>
          <a:xfrm>
            <a:off x="5036783" y="2809982"/>
            <a:ext cx="7155217" cy="4048018"/>
          </a:xfrm>
          <a:prstGeom prst="rect">
            <a:avLst/>
          </a:prstGeom>
        </p:spPr>
      </p:pic>
      <p:pic>
        <p:nvPicPr>
          <p:cNvPr id="5" name="Graphic 4">
            <a:extLst>
              <a:ext uri="{FF2B5EF4-FFF2-40B4-BE49-F238E27FC236}">
                <a16:creationId xmlns:a16="http://schemas.microsoft.com/office/drawing/2014/main" id="{14038292-AFF6-4BA2-9528-3CE1AAA2A7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140" y="545792"/>
            <a:ext cx="1517173" cy="362549"/>
          </a:xfrm>
          <a:prstGeom prst="rect">
            <a:avLst/>
          </a:prstGeom>
        </p:spPr>
      </p:pic>
      <p:pic>
        <p:nvPicPr>
          <p:cNvPr id="2" name="Graphic 1">
            <a:extLst>
              <a:ext uri="{FF2B5EF4-FFF2-40B4-BE49-F238E27FC236}">
                <a16:creationId xmlns:a16="http://schemas.microsoft.com/office/drawing/2014/main" id="{76474B4F-F2E6-4C05-A028-8356919812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87376" y="2735823"/>
            <a:ext cx="4352064" cy="3664199"/>
          </a:xfrm>
          <a:prstGeom prst="rect">
            <a:avLst/>
          </a:prstGeom>
        </p:spPr>
      </p:pic>
      <p:sp>
        <p:nvSpPr>
          <p:cNvPr id="10" name="TextBox 9">
            <a:extLst>
              <a:ext uri="{FF2B5EF4-FFF2-40B4-BE49-F238E27FC236}">
                <a16:creationId xmlns:a16="http://schemas.microsoft.com/office/drawing/2014/main" id="{0819CA9F-37AB-42AB-BE43-871B168CD67F}"/>
              </a:ext>
            </a:extLst>
          </p:cNvPr>
          <p:cNvSpPr txBox="1"/>
          <p:nvPr/>
        </p:nvSpPr>
        <p:spPr>
          <a:xfrm>
            <a:off x="519430" y="1366318"/>
            <a:ext cx="973328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a:noFill/>
                </a:ln>
                <a:solidFill>
                  <a:prstClr val="white"/>
                </a:solidFill>
                <a:effectLst/>
                <a:uLnTx/>
                <a:uFillTx/>
                <a:latin typeface="gatebase Medium" panose="00000500000000000000" pitchFamily="50" charset="0"/>
                <a:ea typeface="Roboto" panose="02000000000000000000" pitchFamily="2" charset="0"/>
                <a:cs typeface="Roboto" panose="02000000000000000000" pitchFamily="2" charset="0"/>
              </a:rPr>
              <a:t>DBAle</a:t>
            </a:r>
            <a:r>
              <a:rPr kumimoji="0" lang="en-GB" sz="7200" b="0" i="0" u="none" strike="noStrike" kern="1200" cap="none" spc="0" normalizeH="0" baseline="0" noProof="0" dirty="0">
                <a:ln>
                  <a:noFill/>
                </a:ln>
                <a:solidFill>
                  <a:prstClr val="white"/>
                </a:solidFill>
                <a:effectLst/>
                <a:uLnTx/>
                <a:uFillTx/>
                <a:latin typeface="gatebase Medium" panose="00000500000000000000" pitchFamily="50" charset="0"/>
                <a:ea typeface="Roboto" panose="02000000000000000000" pitchFamily="2" charset="0"/>
                <a:cs typeface="Roboto" panose="02000000000000000000" pitchFamily="2" charset="0"/>
              </a:rPr>
              <a:t> pub quiz</a:t>
            </a:r>
            <a:endParaRPr kumimoji="0" lang="en-US" sz="72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DFA55ABA-561E-4AD7-A1A8-EC99B4F529EF}"/>
              </a:ext>
            </a:extLst>
          </p:cNvPr>
          <p:cNvSpPr txBox="1"/>
          <p:nvPr/>
        </p:nvSpPr>
        <p:spPr>
          <a:xfrm>
            <a:off x="572140" y="3058368"/>
            <a:ext cx="513634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rPr>
              <a:t>Join us on Thursday April 2</a:t>
            </a:r>
            <a:endParaRPr kumimoji="0" lang="en-US" sz="3200" b="1" i="0" u="none" strike="noStrike" kern="1200" cap="none" spc="0" normalizeH="0" baseline="0" noProof="0" dirty="0">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endParaRPr>
          </a:p>
        </p:txBody>
      </p:sp>
      <p:sp>
        <p:nvSpPr>
          <p:cNvPr id="15" name="TextBox 14">
            <a:extLst>
              <a:ext uri="{FF2B5EF4-FFF2-40B4-BE49-F238E27FC236}">
                <a16:creationId xmlns:a16="http://schemas.microsoft.com/office/drawing/2014/main" id="{E75357CF-15E9-4D9B-A244-37647FF7E206}"/>
              </a:ext>
            </a:extLst>
          </p:cNvPr>
          <p:cNvSpPr txBox="1"/>
          <p:nvPr/>
        </p:nvSpPr>
        <p:spPr>
          <a:xfrm>
            <a:off x="593200" y="3691474"/>
            <a:ext cx="35573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100" normalizeH="0" baseline="0" noProof="0" dirty="0">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rPr>
              <a:t>1.30PM CDT / 7.30PM BST</a:t>
            </a:r>
            <a:endParaRPr kumimoji="0" lang="en-US" sz="2000" b="0" i="0" u="none" strike="noStrike" kern="1200" cap="none" spc="100" normalizeH="0" baseline="0" noProof="0" dirty="0">
              <a:ln>
                <a:noFill/>
              </a:ln>
              <a:solidFill>
                <a:prstClr val="white"/>
              </a:solidFill>
              <a:effectLst/>
              <a:uLnTx/>
              <a:uFillTx/>
              <a:latin typeface="Roboto regular" panose="02000000000000000000" pitchFamily="2" charset="0"/>
              <a:ea typeface="Roboto regular" panose="02000000000000000000" pitchFamily="2" charset="0"/>
              <a:cs typeface="Roboto regular" panose="02000000000000000000" pitchFamily="2" charset="0"/>
            </a:endParaRPr>
          </a:p>
        </p:txBody>
      </p:sp>
    </p:spTree>
    <p:extLst>
      <p:ext uri="{BB962C8B-B14F-4D97-AF65-F5344CB8AC3E}">
        <p14:creationId xmlns:p14="http://schemas.microsoft.com/office/powerpoint/2010/main" val="2233080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9CC980B-1158-4B02-ACAA-E6C871F9D859}"/>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l="30803" r="24236" b="41199"/>
          <a:stretch/>
        </p:blipFill>
        <p:spPr>
          <a:xfrm>
            <a:off x="7900827" y="2825394"/>
            <a:ext cx="4291174" cy="4032606"/>
          </a:xfrm>
          <a:prstGeom prst="rect">
            <a:avLst/>
          </a:prstGeom>
        </p:spPr>
      </p:pic>
      <p:sp>
        <p:nvSpPr>
          <p:cNvPr id="3" name="TextBox 2">
            <a:extLst>
              <a:ext uri="{FF2B5EF4-FFF2-40B4-BE49-F238E27FC236}">
                <a16:creationId xmlns:a16="http://schemas.microsoft.com/office/drawing/2014/main" id="{494E84AA-5EB7-49E2-957B-D4952AC640E1}"/>
              </a:ext>
            </a:extLst>
          </p:cNvPr>
          <p:cNvSpPr txBox="1"/>
          <p:nvPr/>
        </p:nvSpPr>
        <p:spPr>
          <a:xfrm>
            <a:off x="2342792" y="478935"/>
            <a:ext cx="8497019"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500" b="0" i="0" u="none" strike="noStrike" kern="1200" cap="none" spc="0" normalizeH="0" baseline="0" noProof="0" dirty="0">
                <a:ln>
                  <a:noFill/>
                </a:ln>
                <a:solidFill>
                  <a:prstClr val="black"/>
                </a:solidFill>
                <a:effectLst/>
                <a:uLnTx/>
                <a:uFillTx/>
                <a:latin typeface="gatebase Medium" panose="00000500000000000000" pitchFamily="50" charset="0"/>
                <a:ea typeface="Roboto Medium" pitchFamily="2" charset="0"/>
                <a:cs typeface="+mn-cs"/>
              </a:rPr>
              <a:t>Up next</a:t>
            </a:r>
          </a:p>
        </p:txBody>
      </p:sp>
      <p:pic>
        <p:nvPicPr>
          <p:cNvPr id="5" name="Graphic 4">
            <a:extLst>
              <a:ext uri="{FF2B5EF4-FFF2-40B4-BE49-F238E27FC236}">
                <a16:creationId xmlns:a16="http://schemas.microsoft.com/office/drawing/2014/main" id="{E7AE574C-131E-408D-8797-B966E300A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sp>
        <p:nvSpPr>
          <p:cNvPr id="2" name="TextBox 1">
            <a:extLst>
              <a:ext uri="{FF2B5EF4-FFF2-40B4-BE49-F238E27FC236}">
                <a16:creationId xmlns:a16="http://schemas.microsoft.com/office/drawing/2014/main" id="{833FAEBE-F13D-4898-9076-9268D060BB67}"/>
              </a:ext>
            </a:extLst>
          </p:cNvPr>
          <p:cNvSpPr txBox="1"/>
          <p:nvPr/>
        </p:nvSpPr>
        <p:spPr>
          <a:xfrm>
            <a:off x="501020" y="1577023"/>
            <a:ext cx="10004420" cy="1938992"/>
          </a:xfrm>
          <a:prstGeom prst="rect">
            <a:avLst/>
          </a:prstGeom>
          <a:noFill/>
        </p:spPr>
        <p:txBody>
          <a:bodyPr wrap="square" rtlCol="0">
            <a:spAutoFit/>
          </a:bodyPr>
          <a:lstStyle/>
          <a:p>
            <a:pPr lvl="0"/>
            <a:r>
              <a:rPr lang="en-GB" sz="6000" dirty="0">
                <a:solidFill>
                  <a:srgbClr val="E7E6E6">
                    <a:lumMod val="10000"/>
                  </a:srgbClr>
                </a:solidFill>
                <a:latin typeface="gatebase Medium" panose="00000500000000000000" pitchFamily="50" charset="0"/>
                <a:ea typeface="Roboto regular" panose="02000000000000000000" pitchFamily="2" charset="0"/>
                <a:cs typeface="Roboto regular" panose="02000000000000000000" pitchFamily="2" charset="0"/>
              </a:rPr>
              <a:t>Shortcuts from an impatient DBA</a:t>
            </a:r>
            <a:endParaRPr kumimoji="0" lang="en-GB" sz="6000" b="0" i="0" u="none" strike="noStrike" kern="1200" cap="none" spc="0" normalizeH="0" baseline="0" noProof="0" dirty="0">
              <a:ln>
                <a:noFill/>
              </a:ln>
              <a:solidFill>
                <a:srgbClr val="E7E6E6">
                  <a:lumMod val="10000"/>
                </a:srgbClr>
              </a:solidFill>
              <a:effectLst/>
              <a:uLnTx/>
              <a:uFillTx/>
              <a:latin typeface="gatebase Medium" panose="00000500000000000000" pitchFamily="50" charset="0"/>
              <a:ea typeface="Roboto italic" panose="02000000000000000000" pitchFamily="2" charset="0"/>
              <a:cs typeface="Roboto regular" panose="02000000000000000000" pitchFamily="2" charset="0"/>
            </a:endParaRPr>
          </a:p>
        </p:txBody>
      </p:sp>
      <p:sp>
        <p:nvSpPr>
          <p:cNvPr id="6" name="TextBox 5">
            <a:extLst>
              <a:ext uri="{FF2B5EF4-FFF2-40B4-BE49-F238E27FC236}">
                <a16:creationId xmlns:a16="http://schemas.microsoft.com/office/drawing/2014/main" id="{6CCEE567-33B5-4732-BDC3-CCC50DD80BAD}"/>
              </a:ext>
            </a:extLst>
          </p:cNvPr>
          <p:cNvSpPr txBox="1"/>
          <p:nvPr/>
        </p:nvSpPr>
        <p:spPr>
          <a:xfrm>
            <a:off x="572140" y="4024924"/>
            <a:ext cx="2723823" cy="646331"/>
          </a:xfrm>
          <a:prstGeom prst="rect">
            <a:avLst/>
          </a:prstGeom>
          <a:noFill/>
        </p:spPr>
        <p:txBody>
          <a:bodyPr wrap="none" rtlCol="0">
            <a:spAutoFit/>
          </a:bodyPr>
          <a:lstStyle/>
          <a:p>
            <a:pPr lvl="0"/>
            <a:r>
              <a:rPr lang="en-GB" sz="3600" dirty="0">
                <a:solidFill>
                  <a:srgbClr val="CC0000"/>
                </a:solidFill>
                <a:latin typeface="Roboto bold" panose="02000000000000000000" pitchFamily="2" charset="0"/>
                <a:ea typeface="Roboto bold" panose="02000000000000000000" pitchFamily="2" charset="0"/>
                <a:cs typeface="Arial"/>
              </a:rPr>
              <a:t>Andy Mallon</a:t>
            </a:r>
            <a:endParaRPr kumimoji="0" lang="en-US" sz="3600" b="1" i="0" u="none" strike="noStrike" kern="1200" cap="none" spc="0" normalizeH="0" baseline="0" noProof="0" dirty="0">
              <a:ln>
                <a:noFill/>
              </a:ln>
              <a:solidFill>
                <a:srgbClr val="CC0000"/>
              </a:solidFill>
              <a:effectLst/>
              <a:uLnTx/>
              <a:uFillTx/>
              <a:latin typeface="Roboto bold" panose="02000000000000000000" pitchFamily="2" charset="0"/>
              <a:ea typeface="Roboto bold" panose="02000000000000000000" pitchFamily="2" charset="0"/>
              <a:cs typeface="Arial"/>
            </a:endParaRPr>
          </a:p>
        </p:txBody>
      </p:sp>
      <p:sp>
        <p:nvSpPr>
          <p:cNvPr id="7" name="TextBox 6">
            <a:extLst>
              <a:ext uri="{FF2B5EF4-FFF2-40B4-BE49-F238E27FC236}">
                <a16:creationId xmlns:a16="http://schemas.microsoft.com/office/drawing/2014/main" id="{92931A97-069B-4686-997D-477D2077A68B}"/>
              </a:ext>
            </a:extLst>
          </p:cNvPr>
          <p:cNvSpPr txBox="1"/>
          <p:nvPr/>
        </p:nvSpPr>
        <p:spPr>
          <a:xfrm>
            <a:off x="572140" y="4671255"/>
            <a:ext cx="6676828" cy="400110"/>
          </a:xfrm>
          <a:prstGeom prst="rect">
            <a:avLst/>
          </a:prstGeom>
          <a:noFill/>
        </p:spPr>
        <p:txBody>
          <a:bodyPr wrap="none" rtlCol="0">
            <a:spAutoFit/>
          </a:bodyPr>
          <a:lstStyle/>
          <a:p>
            <a:pPr lvl="0"/>
            <a:r>
              <a:rPr lang="en-GB" sz="2000" dirty="0">
                <a:solidFill>
                  <a:prstClr val="black"/>
                </a:solidFill>
                <a:latin typeface="Roboto regular" panose="02000000000000000000" pitchFamily="2" charset="0"/>
                <a:ea typeface="Roboto regular" panose="02000000000000000000" pitchFamily="2" charset="0"/>
                <a:cs typeface="Roboto regular" panose="02000000000000000000" pitchFamily="2" charset="0"/>
              </a:rPr>
              <a:t>Microsoft Data Platform MVP and Founder of </a:t>
            </a:r>
            <a:r>
              <a:rPr lang="en-GB" sz="2000" dirty="0" err="1">
                <a:solidFill>
                  <a:prstClr val="black"/>
                </a:solidFill>
                <a:latin typeface="Roboto regular" panose="02000000000000000000" pitchFamily="2" charset="0"/>
                <a:ea typeface="Roboto regular" panose="02000000000000000000" pitchFamily="2" charset="0"/>
                <a:cs typeface="Roboto regular" panose="02000000000000000000" pitchFamily="2" charset="0"/>
              </a:rPr>
              <a:t>BostonSQL</a:t>
            </a:r>
            <a:endParaRPr kumimoji="0" lang="en-US" sz="2000" b="0" i="0" u="none" strike="noStrike" kern="1200" cap="none" spc="0" normalizeH="0" baseline="0" noProof="0" dirty="0">
              <a:ln>
                <a:noFill/>
              </a:ln>
              <a:solidFill>
                <a:prstClr val="black"/>
              </a:solidFill>
              <a:effectLst/>
              <a:uLnTx/>
              <a:uFillTx/>
              <a:latin typeface="Roboto regular" panose="02000000000000000000" pitchFamily="2" charset="0"/>
              <a:ea typeface="Roboto regular" panose="02000000000000000000" pitchFamily="2" charset="0"/>
              <a:cs typeface="Roboto regular" panose="02000000000000000000" pitchFamily="2" charset="0"/>
            </a:endParaRPr>
          </a:p>
        </p:txBody>
      </p:sp>
    </p:spTree>
    <p:extLst>
      <p:ext uri="{BB962C8B-B14F-4D97-AF65-F5344CB8AC3E}">
        <p14:creationId xmlns:p14="http://schemas.microsoft.com/office/powerpoint/2010/main" val="972911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latin typeface="gatebase Medium" panose="00000500000000000000" charset="0"/>
              </a:rPr>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marL="742932" indent="-742932"/>
            <a:r>
              <a:rPr lang="en-GB" b="1" i="1" dirty="0">
                <a:solidFill>
                  <a:srgbClr val="FFFFFF"/>
                </a:solidFill>
                <a:latin typeface="gatebase Medium" panose="00000500000000000000" charset="0"/>
              </a:rPr>
              <a:t>Why</a:t>
            </a:r>
            <a:r>
              <a:rPr lang="en-GB" dirty="0">
                <a:solidFill>
                  <a:srgbClr val="FFFFFF"/>
                </a:solidFill>
                <a:latin typeface="gatebase Medium" panose="00000500000000000000" charset="0"/>
              </a:rPr>
              <a:t> should we be masking data?</a:t>
            </a:r>
          </a:p>
          <a:p>
            <a:pPr marL="1136622" lvl="2" indent="-742932"/>
            <a:r>
              <a:rPr lang="en-GB" dirty="0">
                <a:solidFill>
                  <a:srgbClr val="FFFFFF"/>
                </a:solidFill>
                <a:latin typeface="Roboto" panose="020B0604020202020204" charset="0"/>
                <a:ea typeface="Roboto" panose="020B0604020202020204" charset="0"/>
              </a:rPr>
              <a:t>How much data are we handling?</a:t>
            </a:r>
          </a:p>
          <a:p>
            <a:pPr marL="1136622" lvl="2" indent="-742932"/>
            <a:r>
              <a:rPr lang="en-GB" dirty="0">
                <a:solidFill>
                  <a:srgbClr val="FFFFFF"/>
                </a:solidFill>
                <a:latin typeface="Roboto" panose="020B0604020202020204" charset="0"/>
                <a:ea typeface="Roboto" panose="020B0604020202020204" charset="0"/>
              </a:rPr>
              <a:t>Causes of data breaches</a:t>
            </a:r>
          </a:p>
          <a:p>
            <a:pPr marL="1136622" lvl="2" indent="-742932"/>
            <a:endParaRPr lang="en-GB" b="1" i="1" dirty="0">
              <a:solidFill>
                <a:srgbClr val="FFFFFF"/>
              </a:solidFill>
            </a:endParaRPr>
          </a:p>
          <a:p>
            <a:pPr marL="742932" indent="-742932"/>
            <a:r>
              <a:rPr lang="en-GB" b="1" i="1" dirty="0">
                <a:solidFill>
                  <a:srgbClr val="FFFFFF"/>
                </a:solidFill>
                <a:latin typeface="gatebase Medium" panose="00000500000000000000" charset="0"/>
              </a:rPr>
              <a:t>What</a:t>
            </a:r>
            <a:r>
              <a:rPr lang="en-GB" dirty="0">
                <a:solidFill>
                  <a:srgbClr val="FFFFFF"/>
                </a:solidFill>
                <a:latin typeface="gatebase Medium" panose="00000500000000000000" charset="0"/>
              </a:rPr>
              <a:t> does ‘Data Masking’ do?</a:t>
            </a:r>
          </a:p>
          <a:p>
            <a:pPr marL="1136622" lvl="2" indent="-742932"/>
            <a:r>
              <a:rPr lang="en-GB" dirty="0">
                <a:solidFill>
                  <a:srgbClr val="FFFFFF"/>
                </a:solidFill>
                <a:latin typeface="Roboto" panose="020B0604020202020204" charset="0"/>
                <a:ea typeface="Roboto" panose="020B0604020202020204" charset="0"/>
              </a:rPr>
              <a:t>Static vs Dynamic</a:t>
            </a:r>
          </a:p>
          <a:p>
            <a:pPr marL="1136622" lvl="2" indent="-742932"/>
            <a:r>
              <a:rPr lang="en-GB" dirty="0">
                <a:solidFill>
                  <a:srgbClr val="FFFFFF"/>
                </a:solidFill>
                <a:latin typeface="Roboto" panose="020B0604020202020204" charset="0"/>
                <a:ea typeface="Roboto" panose="020B0604020202020204" charset="0"/>
              </a:rPr>
              <a:t>Is it encryption?</a:t>
            </a:r>
          </a:p>
          <a:p>
            <a:pPr marL="393690" lvl="2" indent="0">
              <a:buNone/>
            </a:pPr>
            <a:endParaRPr lang="en-GB" dirty="0">
              <a:solidFill>
                <a:srgbClr val="FFFFFF"/>
              </a:solidFill>
            </a:endParaRPr>
          </a:p>
          <a:p>
            <a:pPr marL="742932" indent="-742932"/>
            <a:r>
              <a:rPr lang="en-GB" b="1" i="1" dirty="0">
                <a:solidFill>
                  <a:srgbClr val="FFFFFF"/>
                </a:solidFill>
                <a:latin typeface="gatebase Medium" panose="00000500000000000000" charset="0"/>
              </a:rPr>
              <a:t>How</a:t>
            </a:r>
            <a:r>
              <a:rPr lang="en-GB" dirty="0">
                <a:solidFill>
                  <a:srgbClr val="FFFFFF"/>
                </a:solidFill>
                <a:latin typeface="gatebase Medium" panose="00000500000000000000" charset="0"/>
              </a:rPr>
              <a:t> do we start masking?</a:t>
            </a:r>
          </a:p>
        </p:txBody>
      </p:sp>
    </p:spTree>
    <p:extLst>
      <p:ext uri="{BB962C8B-B14F-4D97-AF65-F5344CB8AC3E}">
        <p14:creationId xmlns:p14="http://schemas.microsoft.com/office/powerpoint/2010/main" val="4127755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Why do we need to protect data">
            <a:extLst>
              <a:ext uri="{FF2B5EF4-FFF2-40B4-BE49-F238E27FC236}">
                <a16:creationId xmlns:a16="http://schemas.microsoft.com/office/drawing/2014/main" id="{0DBAD1CF-26A2-4399-B677-29D806A5B6CB}"/>
              </a:ext>
            </a:extLst>
          </p:cNvPr>
          <p:cNvSpPr txBox="1">
            <a:spLocks noGrp="1"/>
          </p:cNvSpPr>
          <p:nvPr>
            <p:ph type="title" idx="4294967295"/>
          </p:nvPr>
        </p:nvSpPr>
        <p:spPr>
          <a:xfrm>
            <a:off x="5750140" y="256783"/>
            <a:ext cx="58420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4800" b="1" dirty="0">
                <a:solidFill>
                  <a:srgbClr val="CC0000"/>
                </a:solidFill>
                <a:latin typeface="gatebase Medium" panose="00000500000000000000" charset="0"/>
                <a:ea typeface="Roboto" charset="0"/>
                <a:cs typeface="Segoe UI Semibold" panose="020B0702040204020203" pitchFamily="34" charset="0"/>
              </a:rPr>
              <a:t>Goal</a:t>
            </a:r>
          </a:p>
        </p:txBody>
      </p:sp>
      <p:pic>
        <p:nvPicPr>
          <p:cNvPr id="2050" name="Picture 2" descr="female volleyball player about to hit ball outdoor">
            <a:extLst>
              <a:ext uri="{FF2B5EF4-FFF2-40B4-BE49-F238E27FC236}">
                <a16:creationId xmlns:a16="http://schemas.microsoft.com/office/drawing/2014/main" id="{F38BA5BB-BCE2-4D76-99C2-5CCCAF492D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02" r="18997"/>
          <a:stretch/>
        </p:blipFill>
        <p:spPr bwMode="auto">
          <a:xfrm>
            <a:off x="1" y="0"/>
            <a:ext cx="505097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10438D-064F-4E14-9ACB-02A7626FFE3E}"/>
              </a:ext>
            </a:extLst>
          </p:cNvPr>
          <p:cNvSpPr txBox="1"/>
          <p:nvPr/>
        </p:nvSpPr>
        <p:spPr>
          <a:xfrm>
            <a:off x="5750140" y="1582346"/>
            <a:ext cx="5842000" cy="4113498"/>
          </a:xfrm>
          <a:prstGeom prst="rect">
            <a:avLst/>
          </a:prstGeom>
          <a:noFill/>
        </p:spPr>
        <p:txBody>
          <a:bodyPr wrap="square" rtlCol="0">
            <a:spAutoFit/>
          </a:bodyPr>
          <a:lstStyle/>
          <a:p>
            <a:pPr algn="ctr" defTabSz="1219170"/>
            <a:r>
              <a:rPr lang="en-GB" sz="3733" i="1" dirty="0">
                <a:solidFill>
                  <a:prstClr val="black"/>
                </a:solidFill>
                <a:latin typeface="Roboto" panose="020B0604020202020204" charset="0"/>
                <a:ea typeface="Roboto" panose="020B0604020202020204" charset="0"/>
                <a:cs typeface="Segoe UI" panose="020B0502040204020203" pitchFamily="34" charset="0"/>
              </a:rPr>
              <a:t>“To understand not only why it is important to protect data in non-Production environments, but how we can put controls in place to mitigate </a:t>
            </a:r>
            <a:r>
              <a:rPr lang="en-GB" sz="3733" b="1" i="1" u="sng" dirty="0">
                <a:solidFill>
                  <a:srgbClr val="CC0000"/>
                </a:solidFill>
                <a:latin typeface="Roboto" panose="020B0604020202020204" charset="0"/>
                <a:ea typeface="Roboto" panose="020B0604020202020204" charset="0"/>
                <a:cs typeface="Segoe UI" panose="020B0502040204020203" pitchFamily="34" charset="0"/>
              </a:rPr>
              <a:t>risk</a:t>
            </a:r>
            <a:r>
              <a:rPr lang="en-GB" sz="3733" i="1" u="sng" dirty="0">
                <a:solidFill>
                  <a:srgbClr val="CC0000"/>
                </a:solidFill>
                <a:latin typeface="Roboto" panose="020B0604020202020204" charset="0"/>
                <a:ea typeface="Roboto" panose="020B0604020202020204" charset="0"/>
                <a:cs typeface="Segoe UI" panose="020B0502040204020203" pitchFamily="34" charset="0"/>
              </a:rPr>
              <a:t>.</a:t>
            </a:r>
            <a:r>
              <a:rPr lang="en-GB" sz="3733" i="1" dirty="0">
                <a:solidFill>
                  <a:prstClr val="black"/>
                </a:solidFill>
                <a:latin typeface="Roboto" panose="020B0604020202020204" charset="0"/>
                <a:ea typeface="Roboto" panose="020B0604020202020204" charset="0"/>
                <a:cs typeface="Segoe UI" panose="020B0502040204020203" pitchFamily="34" charset="0"/>
              </a:rPr>
              <a:t>”</a:t>
            </a:r>
          </a:p>
        </p:txBody>
      </p:sp>
    </p:spTree>
    <p:extLst>
      <p:ext uri="{BB962C8B-B14F-4D97-AF65-F5344CB8AC3E}">
        <p14:creationId xmlns:p14="http://schemas.microsoft.com/office/powerpoint/2010/main" val="219861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9CC980B-1158-4B02-ACAA-E6C871F9D859}"/>
              </a:ext>
            </a:extLst>
          </p:cNvPr>
          <p:cNvPicPr>
            <a:picLocks noGrp="1" noSelect="1" noRot="1" noMove="1" noResize="1" noEditPoints="1" noAdjustHandles="1" noChangeArrowheads="1" noChangeShapeType="1"/>
          </p:cNvPicPr>
          <p:nvPr>
            <p:custDataLst>
              <p:tags r:id="rId1"/>
            </p:custDataLst>
          </p:nvPr>
        </p:nvPicPr>
        <p:blipFill rotWithShape="1">
          <a:blip r:embed="rId3">
            <a:extLst>
              <a:ext uri="{96DAC541-7B7A-43D3-8B79-37D633B846F1}">
                <asvg:svgBlip xmlns:asvg="http://schemas.microsoft.com/office/drawing/2016/SVG/main" r:embed="rId4"/>
              </a:ext>
            </a:extLst>
          </a:blip>
          <a:srcRect l="30803" r="24236" b="41199"/>
          <a:stretch/>
        </p:blipFill>
        <p:spPr>
          <a:xfrm>
            <a:off x="7900827" y="2825394"/>
            <a:ext cx="4291174" cy="4032606"/>
          </a:xfrm>
          <a:prstGeom prst="rect">
            <a:avLst/>
          </a:prstGeom>
        </p:spPr>
      </p:pic>
      <p:pic>
        <p:nvPicPr>
          <p:cNvPr id="5" name="Graphic 4">
            <a:extLst>
              <a:ext uri="{FF2B5EF4-FFF2-40B4-BE49-F238E27FC236}">
                <a16:creationId xmlns:a16="http://schemas.microsoft.com/office/drawing/2014/main" id="{E7AE574C-131E-408D-8797-B966E300A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sp>
        <p:nvSpPr>
          <p:cNvPr id="6" name="Title 1" descr="Why do we need to protect data">
            <a:extLst>
              <a:ext uri="{FF2B5EF4-FFF2-40B4-BE49-F238E27FC236}">
                <a16:creationId xmlns:a16="http://schemas.microsoft.com/office/drawing/2014/main" id="{2BD09038-4E17-449A-9583-643F91C3DAB0}"/>
              </a:ext>
            </a:extLst>
          </p:cNvPr>
          <p:cNvSpPr txBox="1">
            <a:spLocks/>
          </p:cNvSpPr>
          <p:nvPr/>
        </p:nvSpPr>
        <p:spPr>
          <a:xfrm>
            <a:off x="2365694" y="229573"/>
            <a:ext cx="7786877"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2800" dirty="0">
                <a:solidFill>
                  <a:srgbClr val="CC0000"/>
                </a:solidFill>
                <a:latin typeface="gatebase Medium" panose="00000500000000000000" charset="0"/>
                <a:ea typeface="Roboto" charset="0"/>
                <a:cs typeface="Segoe UI Semibold" panose="020B0702040204020203" pitchFamily="34" charset="0"/>
              </a:rPr>
              <a:t>Why do we need to protect data? (1)</a:t>
            </a:r>
          </a:p>
        </p:txBody>
      </p:sp>
      <p:grpSp>
        <p:nvGrpSpPr>
          <p:cNvPr id="7" name="Group 6">
            <a:extLst>
              <a:ext uri="{FF2B5EF4-FFF2-40B4-BE49-F238E27FC236}">
                <a16:creationId xmlns:a16="http://schemas.microsoft.com/office/drawing/2014/main" id="{3B8E1CA4-D865-44FE-A153-2C07D8F4E2BC}"/>
              </a:ext>
            </a:extLst>
          </p:cNvPr>
          <p:cNvGrpSpPr/>
          <p:nvPr/>
        </p:nvGrpSpPr>
        <p:grpSpPr>
          <a:xfrm>
            <a:off x="572140" y="1835448"/>
            <a:ext cx="5862216" cy="3885844"/>
            <a:chOff x="348377" y="1186759"/>
            <a:chExt cx="4565571" cy="2847012"/>
          </a:xfrm>
        </p:grpSpPr>
        <p:sp>
          <p:nvSpPr>
            <p:cNvPr id="8" name="TextBox 7">
              <a:extLst>
                <a:ext uri="{FF2B5EF4-FFF2-40B4-BE49-F238E27FC236}">
                  <a16:creationId xmlns:a16="http://schemas.microsoft.com/office/drawing/2014/main" id="{0186FF17-E9C6-42B3-9634-1B368ABF3D61}"/>
                </a:ext>
              </a:extLst>
            </p:cNvPr>
            <p:cNvSpPr txBox="1"/>
            <p:nvPr/>
          </p:nvSpPr>
          <p:spPr>
            <a:xfrm>
              <a:off x="1550194" y="1186759"/>
              <a:ext cx="2164556" cy="270596"/>
            </a:xfrm>
            <a:prstGeom prst="rect">
              <a:avLst/>
            </a:prstGeom>
            <a:noFill/>
          </p:spPr>
          <p:txBody>
            <a:bodyPr wrap="square" rtlCol="0">
              <a:spAutoFit/>
            </a:bodyPr>
            <a:lstStyle/>
            <a:p>
              <a:pPr algn="ctr" defTabSz="685800"/>
              <a:r>
                <a:rPr lang="en-GB" dirty="0">
                  <a:solidFill>
                    <a:prstClr val="black"/>
                  </a:solidFill>
                  <a:latin typeface="Roboto" panose="020B0604020202020204" charset="0"/>
                  <a:ea typeface="Roboto" panose="020B0604020202020204" charset="0"/>
                </a:rPr>
                <a:t>Worldwide data handling</a:t>
              </a:r>
            </a:p>
          </p:txBody>
        </p:sp>
        <p:pic>
          <p:nvPicPr>
            <p:cNvPr id="9" name="Picture 8" descr="Worldwide Data use increasing to 160 Zetabytes by 2025">
              <a:extLst>
                <a:ext uri="{FF2B5EF4-FFF2-40B4-BE49-F238E27FC236}">
                  <a16:creationId xmlns:a16="http://schemas.microsoft.com/office/drawing/2014/main" id="{DA5A5E44-F954-45DD-8066-277C5508098C}"/>
                </a:ext>
              </a:extLst>
            </p:cNvPr>
            <p:cNvPicPr>
              <a:picLocks noChangeAspect="1"/>
            </p:cNvPicPr>
            <p:nvPr/>
          </p:nvPicPr>
          <p:blipFill>
            <a:blip r:embed="rId7"/>
            <a:stretch>
              <a:fillRect/>
            </a:stretch>
          </p:blipFill>
          <p:spPr>
            <a:xfrm>
              <a:off x="348377" y="1424054"/>
              <a:ext cx="4565571" cy="2609717"/>
            </a:xfrm>
            <a:prstGeom prst="rect">
              <a:avLst/>
            </a:prstGeom>
          </p:spPr>
        </p:pic>
      </p:grpSp>
      <p:grpSp>
        <p:nvGrpSpPr>
          <p:cNvPr id="10" name="Group 9">
            <a:extLst>
              <a:ext uri="{FF2B5EF4-FFF2-40B4-BE49-F238E27FC236}">
                <a16:creationId xmlns:a16="http://schemas.microsoft.com/office/drawing/2014/main" id="{5B829069-9C87-417C-8509-A6379C28F613}"/>
              </a:ext>
            </a:extLst>
          </p:cNvPr>
          <p:cNvGrpSpPr/>
          <p:nvPr/>
        </p:nvGrpSpPr>
        <p:grpSpPr>
          <a:xfrm>
            <a:off x="5331915" y="1835448"/>
            <a:ext cx="6287945" cy="3676538"/>
            <a:chOff x="4175760" y="2324561"/>
            <a:chExt cx="4833223" cy="2609854"/>
          </a:xfrm>
        </p:grpSpPr>
        <p:sp>
          <p:nvSpPr>
            <p:cNvPr id="11" name="TextBox 10">
              <a:extLst>
                <a:ext uri="{FF2B5EF4-FFF2-40B4-BE49-F238E27FC236}">
                  <a16:creationId xmlns:a16="http://schemas.microsoft.com/office/drawing/2014/main" id="{62AB9875-D5F3-41F3-B748-79A3BF971AA5}"/>
                </a:ext>
              </a:extLst>
            </p:cNvPr>
            <p:cNvSpPr txBox="1"/>
            <p:nvPr/>
          </p:nvSpPr>
          <p:spPr>
            <a:xfrm>
              <a:off x="5510093" y="2324561"/>
              <a:ext cx="2164556" cy="262177"/>
            </a:xfrm>
            <a:prstGeom prst="rect">
              <a:avLst/>
            </a:prstGeom>
            <a:noFill/>
          </p:spPr>
          <p:txBody>
            <a:bodyPr wrap="square" rtlCol="0">
              <a:spAutoFit/>
            </a:bodyPr>
            <a:lstStyle/>
            <a:p>
              <a:pPr algn="ctr" defTabSz="685800"/>
              <a:r>
                <a:rPr lang="en-GB" dirty="0">
                  <a:solidFill>
                    <a:prstClr val="black"/>
                  </a:solidFill>
                  <a:latin typeface="Roboto" panose="020B0604020202020204" charset="0"/>
                  <a:ea typeface="Roboto" panose="020B0604020202020204" charset="0"/>
                </a:rPr>
                <a:t>Worldwide data breaches</a:t>
              </a:r>
            </a:p>
          </p:txBody>
        </p:sp>
        <p:pic>
          <p:nvPicPr>
            <p:cNvPr id="12" name="Picture 11" descr="Worldwide data breaches at a high - 1600 in 2017 and 1200+ in 2018">
              <a:extLst>
                <a:ext uri="{FF2B5EF4-FFF2-40B4-BE49-F238E27FC236}">
                  <a16:creationId xmlns:a16="http://schemas.microsoft.com/office/drawing/2014/main" id="{559D6C90-B1C6-4B0D-A538-35F012D7C222}"/>
                </a:ext>
              </a:extLst>
            </p:cNvPr>
            <p:cNvPicPr>
              <a:picLocks noChangeAspect="1"/>
            </p:cNvPicPr>
            <p:nvPr/>
          </p:nvPicPr>
          <p:blipFill rotWithShape="1">
            <a:blip r:embed="rId8"/>
            <a:srcRect t="11737"/>
            <a:stretch/>
          </p:blipFill>
          <p:spPr>
            <a:xfrm>
              <a:off x="4175760" y="2643188"/>
              <a:ext cx="4833223" cy="2291227"/>
            </a:xfrm>
            <a:prstGeom prst="rect">
              <a:avLst/>
            </a:prstGeom>
          </p:spPr>
        </p:pic>
      </p:grpSp>
    </p:spTree>
    <p:extLst>
      <p:ext uri="{BB962C8B-B14F-4D97-AF65-F5344CB8AC3E}">
        <p14:creationId xmlns:p14="http://schemas.microsoft.com/office/powerpoint/2010/main" val="250038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4B88D6-2C85-4DD0-9339-5E26C5204C48}"/>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846376" y="346168"/>
            <a:ext cx="2371560" cy="1588945"/>
          </a:xfrm>
          <a:prstGeom prst="rect">
            <a:avLst/>
          </a:prstGeom>
        </p:spPr>
      </p:pic>
      <p:pic>
        <p:nvPicPr>
          <p:cNvPr id="4" name="Picture 3">
            <a:extLst>
              <a:ext uri="{FF2B5EF4-FFF2-40B4-BE49-F238E27FC236}">
                <a16:creationId xmlns:a16="http://schemas.microsoft.com/office/drawing/2014/main" id="{E31EC96F-282B-487E-916E-A2F533AA2B4A}"/>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4384208" y="508945"/>
            <a:ext cx="3251032" cy="1222387"/>
          </a:xfrm>
          <a:prstGeom prst="rect">
            <a:avLst/>
          </a:prstGeom>
        </p:spPr>
      </p:pic>
      <p:pic>
        <p:nvPicPr>
          <p:cNvPr id="4098" name="Picture 2">
            <a:extLst>
              <a:ext uri="{FF2B5EF4-FFF2-40B4-BE49-F238E27FC236}">
                <a16:creationId xmlns:a16="http://schemas.microsoft.com/office/drawing/2014/main" id="{4CF38B3B-A303-460D-9211-3520AB5594D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p:blipFill>
        <p:spPr bwMode="auto">
          <a:xfrm>
            <a:off x="8340636" y="741694"/>
            <a:ext cx="3520437" cy="7568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4348CF-5C0E-4971-A499-2C70A989F86F}"/>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766072" y="2639045"/>
            <a:ext cx="2532165" cy="1588935"/>
          </a:xfrm>
          <a:prstGeom prst="rect">
            <a:avLst/>
          </a:prstGeom>
        </p:spPr>
      </p:pic>
      <p:pic>
        <p:nvPicPr>
          <p:cNvPr id="6" name="Picture 5">
            <a:extLst>
              <a:ext uri="{FF2B5EF4-FFF2-40B4-BE49-F238E27FC236}">
                <a16:creationId xmlns:a16="http://schemas.microsoft.com/office/drawing/2014/main" id="{785AD2A4-9BA8-4651-BABA-1990EDCBAA2D}"/>
              </a:ext>
            </a:extLst>
          </p:cNvPr>
          <p:cNvPicPr>
            <a:picLocks noChangeAspect="1"/>
          </p:cNvPicPr>
          <p:nvPr/>
        </p:nvPicPr>
        <p:blipFill rotWithShape="1">
          <a:blip r:embed="rId6">
            <a:extLst>
              <a:ext uri="{28A0092B-C50C-407E-A947-70E740481C1C}">
                <a14:useLocalDpi xmlns:a14="http://schemas.microsoft.com/office/drawing/2010/main" val="0"/>
              </a:ext>
            </a:extLst>
          </a:blip>
          <a:stretch/>
        </p:blipFill>
        <p:spPr>
          <a:xfrm>
            <a:off x="417688" y="5080747"/>
            <a:ext cx="3225771" cy="1282243"/>
          </a:xfrm>
          <a:prstGeom prst="rect">
            <a:avLst/>
          </a:prstGeom>
        </p:spPr>
      </p:pic>
      <p:sp>
        <p:nvSpPr>
          <p:cNvPr id="4100" name="Rectangle 7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6" y="2300640"/>
            <a:ext cx="8124505"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a:solidFill>
                <a:prstClr val="white"/>
              </a:solidFill>
              <a:latin typeface="Calibri" panose="020F0502020204030204"/>
            </a:endParaRPr>
          </a:p>
        </p:txBody>
      </p:sp>
      <p:sp>
        <p:nvSpPr>
          <p:cNvPr id="2" name="Title 1">
            <a:extLst>
              <a:ext uri="{FF2B5EF4-FFF2-40B4-BE49-F238E27FC236}">
                <a16:creationId xmlns:a16="http://schemas.microsoft.com/office/drawing/2014/main" id="{C1F32CBB-94F0-46ED-9FCA-42890AF1B9FE}"/>
              </a:ext>
            </a:extLst>
          </p:cNvPr>
          <p:cNvSpPr txBox="1">
            <a:spLocks noGrp="1"/>
          </p:cNvSpPr>
          <p:nvPr>
            <p:ph type="title" idx="4294967295"/>
          </p:nvPr>
        </p:nvSpPr>
        <p:spPr>
          <a:xfrm>
            <a:off x="4657257" y="2916521"/>
            <a:ext cx="6465287" cy="2309364"/>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800" b="1" dirty="0">
                <a:solidFill>
                  <a:srgbClr val="FFFFFF"/>
                </a:solidFill>
                <a:latin typeface="gatebase Medium" panose="00000500000000000000" charset="0"/>
              </a:rPr>
              <a:t>Why do we need to protect data? (2)</a:t>
            </a:r>
          </a:p>
        </p:txBody>
      </p:sp>
      <p:cxnSp>
        <p:nvCxnSpPr>
          <p:cNvPr id="4101" name="Straight Connector 7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3"/>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102" name="Straight Connector 8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1"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6931" y="5336248"/>
            <a:ext cx="54864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221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54AD8-A33E-4F5D-8473-FF45FF654F37}"/>
              </a:ext>
            </a:extLst>
          </p:cNvPr>
          <p:cNvSpPr txBox="1">
            <a:spLocks/>
          </p:cNvSpPr>
          <p:nvPr/>
        </p:nvSpPr>
        <p:spPr>
          <a:xfrm>
            <a:off x="2265872" y="364707"/>
            <a:ext cx="6080463" cy="7423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Where do data breaches come from?</a:t>
            </a:r>
          </a:p>
        </p:txBody>
      </p:sp>
      <p:grpSp>
        <p:nvGrpSpPr>
          <p:cNvPr id="5" name="Group 4">
            <a:extLst>
              <a:ext uri="{FF2B5EF4-FFF2-40B4-BE49-F238E27FC236}">
                <a16:creationId xmlns:a16="http://schemas.microsoft.com/office/drawing/2014/main" id="{FF9D624C-4DCA-4312-8D53-77FED73593B4}"/>
              </a:ext>
            </a:extLst>
          </p:cNvPr>
          <p:cNvGrpSpPr/>
          <p:nvPr/>
        </p:nvGrpSpPr>
        <p:grpSpPr>
          <a:xfrm>
            <a:off x="2465698" y="1675374"/>
            <a:ext cx="7260604" cy="4421332"/>
            <a:chOff x="1849273" y="1256530"/>
            <a:chExt cx="5445453" cy="3315999"/>
          </a:xfrm>
        </p:grpSpPr>
        <p:pic>
          <p:nvPicPr>
            <p:cNvPr id="3" name="Picture 2">
              <a:extLst>
                <a:ext uri="{FF2B5EF4-FFF2-40B4-BE49-F238E27FC236}">
                  <a16:creationId xmlns:a16="http://schemas.microsoft.com/office/drawing/2014/main" id="{A3A510AD-3576-44C0-8686-B588FAE3678C}"/>
                </a:ext>
              </a:extLst>
            </p:cNvPr>
            <p:cNvPicPr>
              <a:picLocks noChangeAspect="1"/>
            </p:cNvPicPr>
            <p:nvPr/>
          </p:nvPicPr>
          <p:blipFill>
            <a:blip r:embed="rId2"/>
            <a:stretch>
              <a:fillRect/>
            </a:stretch>
          </p:blipFill>
          <p:spPr>
            <a:xfrm>
              <a:off x="1849273" y="1256530"/>
              <a:ext cx="5445453" cy="2923584"/>
            </a:xfrm>
            <a:prstGeom prst="rect">
              <a:avLst/>
            </a:prstGeom>
          </p:spPr>
        </p:pic>
        <p:sp>
          <p:nvSpPr>
            <p:cNvPr id="4" name="TextBox 3">
              <a:extLst>
                <a:ext uri="{FF2B5EF4-FFF2-40B4-BE49-F238E27FC236}">
                  <a16:creationId xmlns:a16="http://schemas.microsoft.com/office/drawing/2014/main" id="{39E8831C-C784-4B87-AA63-4383A41656D7}"/>
                </a:ext>
              </a:extLst>
            </p:cNvPr>
            <p:cNvSpPr txBox="1"/>
            <p:nvPr/>
          </p:nvSpPr>
          <p:spPr>
            <a:xfrm>
              <a:off x="1849273" y="4180114"/>
              <a:ext cx="5369673" cy="392415"/>
            </a:xfrm>
            <a:prstGeom prst="rect">
              <a:avLst/>
            </a:prstGeom>
            <a:noFill/>
          </p:spPr>
          <p:txBody>
            <a:bodyPr wrap="square" rtlCol="0">
              <a:spAutoFit/>
            </a:bodyPr>
            <a:lstStyle/>
            <a:p>
              <a:pPr defTabSz="1219170"/>
              <a:r>
                <a:rPr lang="en-GB" sz="1400" dirty="0">
                  <a:solidFill>
                    <a:prstClr val="black"/>
                  </a:solidFill>
                  <a:latin typeface="Calibri" panose="020F0502020204030204"/>
                </a:rPr>
                <a:t>Source: Verizon Data Breach Investigations Report 2018: </a:t>
              </a:r>
              <a:r>
                <a:rPr lang="en-GB" sz="1400" dirty="0">
                  <a:solidFill>
                    <a:prstClr val="black"/>
                  </a:solidFill>
                  <a:latin typeface="Calibri" panose="020F0502020204030204"/>
                  <a:hlinkClick r:id="rId3"/>
                </a:rPr>
                <a:t>https://enterprise.verizon.com/resources/reports/DBIR_2018_Report.pdf</a:t>
              </a:r>
              <a:endParaRPr lang="en-GB" sz="1400" dirty="0">
                <a:solidFill>
                  <a:prstClr val="black"/>
                </a:solidFill>
                <a:latin typeface="Calibri" panose="020F0502020204030204"/>
              </a:endParaRPr>
            </a:p>
          </p:txBody>
        </p:sp>
      </p:grpSp>
      <p:grpSp>
        <p:nvGrpSpPr>
          <p:cNvPr id="8" name="Group 7">
            <a:extLst>
              <a:ext uri="{FF2B5EF4-FFF2-40B4-BE49-F238E27FC236}">
                <a16:creationId xmlns:a16="http://schemas.microsoft.com/office/drawing/2014/main" id="{5F8DB2F6-40E5-40BC-9E6E-897EC2690CAD}"/>
              </a:ext>
            </a:extLst>
          </p:cNvPr>
          <p:cNvGrpSpPr/>
          <p:nvPr/>
        </p:nvGrpSpPr>
        <p:grpSpPr>
          <a:xfrm>
            <a:off x="838201" y="1582346"/>
            <a:ext cx="10414559" cy="4603574"/>
            <a:chOff x="628650" y="1186759"/>
            <a:chExt cx="7810919" cy="3452681"/>
          </a:xfrm>
        </p:grpSpPr>
        <p:pic>
          <p:nvPicPr>
            <p:cNvPr id="6" name="Picture 5">
              <a:extLst>
                <a:ext uri="{FF2B5EF4-FFF2-40B4-BE49-F238E27FC236}">
                  <a16:creationId xmlns:a16="http://schemas.microsoft.com/office/drawing/2014/main" id="{13451A36-F3FF-4F2B-9F83-AD3DE73059DA}"/>
                </a:ext>
              </a:extLst>
            </p:cNvPr>
            <p:cNvPicPr>
              <a:picLocks noChangeAspect="1"/>
            </p:cNvPicPr>
            <p:nvPr/>
          </p:nvPicPr>
          <p:blipFill>
            <a:blip r:embed="rId4"/>
            <a:stretch>
              <a:fillRect/>
            </a:stretch>
          </p:blipFill>
          <p:spPr>
            <a:xfrm>
              <a:off x="628650" y="1186759"/>
              <a:ext cx="4905375" cy="3452681"/>
            </a:xfrm>
            <a:prstGeom prst="rect">
              <a:avLst/>
            </a:prstGeom>
          </p:spPr>
        </p:pic>
        <p:sp>
          <p:nvSpPr>
            <p:cNvPr id="7" name="TextBox 6">
              <a:extLst>
                <a:ext uri="{FF2B5EF4-FFF2-40B4-BE49-F238E27FC236}">
                  <a16:creationId xmlns:a16="http://schemas.microsoft.com/office/drawing/2014/main" id="{5953A8C4-A2CC-45E4-942D-85CCC9DD8EA5}"/>
                </a:ext>
              </a:extLst>
            </p:cNvPr>
            <p:cNvSpPr txBox="1"/>
            <p:nvPr/>
          </p:nvSpPr>
          <p:spPr>
            <a:xfrm>
              <a:off x="5791200" y="1186759"/>
              <a:ext cx="2648369" cy="3116238"/>
            </a:xfrm>
            <a:prstGeom prst="rect">
              <a:avLst/>
            </a:prstGeom>
            <a:noFill/>
          </p:spPr>
          <p:txBody>
            <a:bodyPr wrap="square" rtlCol="0">
              <a:spAutoFit/>
            </a:bodyPr>
            <a:lstStyle/>
            <a:p>
              <a:pPr defTabSz="1219170"/>
              <a:r>
                <a:rPr lang="en-GB" sz="2400" b="1" u="sng" dirty="0">
                  <a:solidFill>
                    <a:prstClr val="black"/>
                  </a:solidFill>
                  <a:latin typeface="Roboto bold" panose="020B0604020202020204" charset="0"/>
                  <a:ea typeface="Roboto bold" panose="020B0604020202020204" charset="0"/>
                  <a:cs typeface="Segoe UI Semibold" panose="020B0702040204020203" pitchFamily="34" charset="0"/>
                </a:rPr>
                <a:t>ICO Data</a:t>
              </a:r>
            </a:p>
            <a:p>
              <a:pPr marL="380990" indent="-380990" defTabSz="1219170">
                <a:buFont typeface="Arial" panose="020B0604020202020204" pitchFamily="34" charset="0"/>
                <a:buChar char="•"/>
              </a:pPr>
              <a:endParaRPr lang="en-GB" sz="2400" dirty="0">
                <a:solidFill>
                  <a:prstClr val="black"/>
                </a:solidFill>
                <a:latin typeface="Roboto" panose="020B0604020202020204" charset="0"/>
                <a:ea typeface="Roboto" panose="020B0604020202020204" charset="0"/>
                <a:cs typeface="Segoe UI Semibold" panose="020B0702040204020203" pitchFamily="34" charset="0"/>
              </a:endParaRPr>
            </a:p>
            <a:p>
              <a:pPr marL="380990" indent="-380990" defTabSz="1219170">
                <a:buFont typeface="Arial" panose="020B0604020202020204" pitchFamily="34" charset="0"/>
                <a:buChar char="•"/>
              </a:pPr>
              <a:r>
                <a:rPr lang="en-GB" sz="2400" dirty="0">
                  <a:solidFill>
                    <a:prstClr val="black"/>
                  </a:solidFill>
                  <a:latin typeface="Roboto" panose="020B0604020202020204" charset="0"/>
                  <a:ea typeface="Roboto" panose="020B0604020202020204" charset="0"/>
                  <a:cs typeface="Segoe UI Semibold" panose="020B0702040204020203" pitchFamily="34" charset="0"/>
                </a:rPr>
                <a:t>Data Emailed to Incorrect Recipient: </a:t>
              </a:r>
              <a:r>
                <a:rPr lang="en-GB" sz="2400" b="1" dirty="0">
                  <a:solidFill>
                    <a:srgbClr val="FF0000"/>
                  </a:solidFill>
                  <a:latin typeface="Roboto" panose="020B0604020202020204" charset="0"/>
                  <a:ea typeface="Roboto" panose="020B0604020202020204" charset="0"/>
                  <a:cs typeface="Segoe UI Semibold" panose="020B0702040204020203" pitchFamily="34" charset="0"/>
                </a:rPr>
                <a:t>392</a:t>
              </a:r>
            </a:p>
            <a:p>
              <a:pPr marL="380990" indent="-380990" defTabSz="1219170">
                <a:buFont typeface="Arial" panose="020B0604020202020204" pitchFamily="34" charset="0"/>
                <a:buChar char="•"/>
              </a:pPr>
              <a:endParaRPr lang="en-GB" sz="2400" dirty="0">
                <a:solidFill>
                  <a:prstClr val="black"/>
                </a:solidFill>
                <a:latin typeface="Roboto" panose="020B0604020202020204" charset="0"/>
                <a:ea typeface="Roboto" panose="020B0604020202020204" charset="0"/>
                <a:cs typeface="Segoe UI Semibold" panose="020B0702040204020203" pitchFamily="34" charset="0"/>
              </a:endParaRPr>
            </a:p>
            <a:p>
              <a:pPr marL="380990" indent="-380990" defTabSz="1219170">
                <a:buFont typeface="Arial" panose="020B0604020202020204" pitchFamily="34" charset="0"/>
                <a:buChar char="•"/>
              </a:pPr>
              <a:r>
                <a:rPr lang="en-GB" sz="2400" dirty="0">
                  <a:solidFill>
                    <a:prstClr val="black"/>
                  </a:solidFill>
                  <a:latin typeface="Roboto" panose="020B0604020202020204" charset="0"/>
                  <a:ea typeface="Roboto" panose="020B0604020202020204" charset="0"/>
                  <a:cs typeface="Segoe UI Semibold" panose="020B0702040204020203" pitchFamily="34" charset="0"/>
                </a:rPr>
                <a:t>Loss or Theft of device containing personal data:  </a:t>
              </a:r>
              <a:r>
                <a:rPr lang="en-GB" sz="2400" b="1" dirty="0">
                  <a:solidFill>
                    <a:srgbClr val="FF0000"/>
                  </a:solidFill>
                  <a:latin typeface="Roboto" panose="020B0604020202020204" charset="0"/>
                  <a:ea typeface="Roboto" panose="020B0604020202020204" charset="0"/>
                  <a:cs typeface="Segoe UI Semibold" panose="020B0702040204020203" pitchFamily="34" charset="0"/>
                </a:rPr>
                <a:t>112</a:t>
              </a:r>
            </a:p>
            <a:p>
              <a:pPr marL="380990" indent="-380990" defTabSz="1219170">
                <a:buFont typeface="Arial" panose="020B0604020202020204" pitchFamily="34" charset="0"/>
                <a:buChar char="•"/>
              </a:pPr>
              <a:endParaRPr lang="en-GB" sz="2400" dirty="0">
                <a:solidFill>
                  <a:prstClr val="black"/>
                </a:solidFill>
                <a:latin typeface="Roboto" panose="020B0604020202020204" charset="0"/>
                <a:ea typeface="Roboto" panose="020B0604020202020204" charset="0"/>
                <a:cs typeface="Segoe UI Semibold" panose="020B0702040204020203" pitchFamily="34" charset="0"/>
              </a:endParaRPr>
            </a:p>
            <a:p>
              <a:pPr marL="380990" indent="-380990" defTabSz="1219170">
                <a:buFont typeface="Arial" panose="020B0604020202020204" pitchFamily="34" charset="0"/>
                <a:buChar char="•"/>
              </a:pPr>
              <a:r>
                <a:rPr lang="en-GB" sz="2400" dirty="0">
                  <a:solidFill>
                    <a:prstClr val="black"/>
                  </a:solidFill>
                  <a:latin typeface="Roboto" panose="020B0604020202020204" charset="0"/>
                  <a:ea typeface="Roboto" panose="020B0604020202020204" charset="0"/>
                  <a:cs typeface="Segoe UI Semibold" panose="020B0702040204020203" pitchFamily="34" charset="0"/>
                </a:rPr>
                <a:t>Failure to Redact: </a:t>
              </a:r>
              <a:r>
                <a:rPr lang="en-GB" sz="2400" b="1" dirty="0">
                  <a:solidFill>
                    <a:srgbClr val="FF0000"/>
                  </a:solidFill>
                  <a:latin typeface="Roboto" panose="020B0604020202020204" charset="0"/>
                  <a:ea typeface="Roboto" panose="020B0604020202020204" charset="0"/>
                  <a:cs typeface="Segoe UI Semibold" panose="020B0702040204020203" pitchFamily="34" charset="0"/>
                </a:rPr>
                <a:t>91</a:t>
              </a:r>
            </a:p>
          </p:txBody>
        </p:sp>
      </p:grpSp>
      <p:pic>
        <p:nvPicPr>
          <p:cNvPr id="9" name="Graphic 8">
            <a:extLst>
              <a:ext uri="{FF2B5EF4-FFF2-40B4-BE49-F238E27FC236}">
                <a16:creationId xmlns:a16="http://schemas.microsoft.com/office/drawing/2014/main" id="{E4552442-0304-46ED-8A5B-37FEA9F210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174705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B3BF-6705-4505-B32E-6540C6AF6274}"/>
              </a:ext>
            </a:extLst>
          </p:cNvPr>
          <p:cNvSpPr txBox="1">
            <a:spLocks noGrp="1"/>
          </p:cNvSpPr>
          <p:nvPr>
            <p:ph type="title" idx="4294967295"/>
          </p:nvPr>
        </p:nvSpPr>
        <p:spPr>
          <a:xfrm>
            <a:off x="2265872" y="340689"/>
            <a:ext cx="6089073" cy="777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sz="2800" dirty="0">
                <a:solidFill>
                  <a:srgbClr val="CC0000"/>
                </a:solidFill>
                <a:latin typeface="gatebase Medium" panose="00000500000000000000" charset="0"/>
                <a:ea typeface="Roboto" charset="0"/>
                <a:cs typeface="Segoe UI Semibold" panose="020B0702040204020203" pitchFamily="34" charset="0"/>
              </a:rPr>
              <a:t>Why do we need to protect data? (3)</a:t>
            </a:r>
          </a:p>
        </p:txBody>
      </p:sp>
      <p:pic>
        <p:nvPicPr>
          <p:cNvPr id="1026" name="Picture 2" descr="Image result for hipaa">
            <a:extLst>
              <a:ext uri="{FF2B5EF4-FFF2-40B4-BE49-F238E27FC236}">
                <a16:creationId xmlns:a16="http://schemas.microsoft.com/office/drawing/2014/main" id="{0EAF66FF-417B-4176-ACCA-0955944CB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8756" y="1575660"/>
            <a:ext cx="1696261" cy="8564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dpr">
            <a:extLst>
              <a:ext uri="{FF2B5EF4-FFF2-40B4-BE49-F238E27FC236}">
                <a16:creationId xmlns:a16="http://schemas.microsoft.com/office/drawing/2014/main" id="{7E7D0D7F-D228-4962-882F-0E4662CB5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8756" y="2530979"/>
            <a:ext cx="1696261" cy="8652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B7CF58-5267-4923-BED4-14B448C3289E}"/>
              </a:ext>
            </a:extLst>
          </p:cNvPr>
          <p:cNvPicPr>
            <a:picLocks noChangeAspect="1"/>
          </p:cNvPicPr>
          <p:nvPr/>
        </p:nvPicPr>
        <p:blipFill>
          <a:blip r:embed="rId4"/>
          <a:stretch>
            <a:fillRect/>
          </a:stretch>
        </p:blipFill>
        <p:spPr>
          <a:xfrm>
            <a:off x="980859" y="1570090"/>
            <a:ext cx="8529752" cy="4709249"/>
          </a:xfrm>
          <a:prstGeom prst="rect">
            <a:avLst/>
          </a:prstGeom>
        </p:spPr>
      </p:pic>
      <p:pic>
        <p:nvPicPr>
          <p:cNvPr id="1030" name="Picture 6">
            <a:extLst>
              <a:ext uri="{FF2B5EF4-FFF2-40B4-BE49-F238E27FC236}">
                <a16:creationId xmlns:a16="http://schemas.microsoft.com/office/drawing/2014/main" id="{390A644D-C657-45CB-B7BF-4D1DAF361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9582" y="3495415"/>
            <a:ext cx="1036231" cy="995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AEC6B9-FF1A-45D6-BC61-65714A0452A6}"/>
              </a:ext>
            </a:extLst>
          </p:cNvPr>
          <p:cNvPicPr>
            <a:picLocks noChangeAspect="1"/>
          </p:cNvPicPr>
          <p:nvPr/>
        </p:nvPicPr>
        <p:blipFill>
          <a:blip r:embed="rId6"/>
          <a:stretch>
            <a:fillRect/>
          </a:stretch>
        </p:blipFill>
        <p:spPr>
          <a:xfrm>
            <a:off x="9758757" y="4594873"/>
            <a:ext cx="1771649" cy="777000"/>
          </a:xfrm>
          <a:prstGeom prst="rect">
            <a:avLst/>
          </a:prstGeom>
        </p:spPr>
      </p:pic>
      <p:pic>
        <p:nvPicPr>
          <p:cNvPr id="1032" name="Picture 8" descr="Image result for brazil">
            <a:extLst>
              <a:ext uri="{FF2B5EF4-FFF2-40B4-BE49-F238E27FC236}">
                <a16:creationId xmlns:a16="http://schemas.microsoft.com/office/drawing/2014/main" id="{79E1CD3B-C954-480A-8161-50706CC610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0479" y="5467736"/>
            <a:ext cx="1414539" cy="8116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DC3DE0-D704-424C-9934-806AB6E3A9B7}"/>
              </a:ext>
            </a:extLst>
          </p:cNvPr>
          <p:cNvSpPr txBox="1"/>
          <p:nvPr/>
        </p:nvSpPr>
        <p:spPr>
          <a:xfrm>
            <a:off x="980858" y="6279339"/>
            <a:ext cx="5894329" cy="687432"/>
          </a:xfrm>
          <a:prstGeom prst="rect">
            <a:avLst/>
          </a:prstGeom>
          <a:noFill/>
        </p:spPr>
        <p:txBody>
          <a:bodyPr wrap="square" rtlCol="0">
            <a:spAutoFit/>
          </a:bodyPr>
          <a:lstStyle/>
          <a:p>
            <a:pPr defTabSz="1219170"/>
            <a:r>
              <a:rPr lang="en-GB" sz="1467" dirty="0">
                <a:solidFill>
                  <a:prstClr val="black"/>
                </a:solidFill>
                <a:latin typeface="Calibri" panose="020F0502020204030204"/>
              </a:rPr>
              <a:t>Source: DLA Piper - </a:t>
            </a:r>
            <a:r>
              <a:rPr lang="en-GB" sz="1467" b="1" cap="all" dirty="0">
                <a:solidFill>
                  <a:prstClr val="black"/>
                </a:solidFill>
                <a:latin typeface="Calibri" panose="020F0502020204030204"/>
              </a:rPr>
              <a:t>DATA PROTECTION LAWS OF THE WORLD</a:t>
            </a:r>
          </a:p>
          <a:p>
            <a:pPr defTabSz="1219170"/>
            <a:endParaRPr lang="en-GB" sz="2400" dirty="0">
              <a:solidFill>
                <a:prstClr val="black"/>
              </a:solidFill>
              <a:latin typeface="Calibri" panose="020F0502020204030204"/>
            </a:endParaRPr>
          </a:p>
        </p:txBody>
      </p:sp>
      <p:pic>
        <p:nvPicPr>
          <p:cNvPr id="10" name="Graphic 9">
            <a:extLst>
              <a:ext uri="{FF2B5EF4-FFF2-40B4-BE49-F238E27FC236}">
                <a16:creationId xmlns:a16="http://schemas.microsoft.com/office/drawing/2014/main" id="{ADF626A6-A680-4FEC-838B-142E452485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38833729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1983"/>
</p:tagLst>
</file>

<file path=ppt/tags/tag10.xml><?xml version="1.0" encoding="utf-8"?>
<p:tagLst xmlns:a="http://schemas.openxmlformats.org/drawingml/2006/main" xmlns:r="http://schemas.openxmlformats.org/officeDocument/2006/relationships" xmlns:p="http://schemas.openxmlformats.org/presentationml/2006/main">
  <p:tag name="SHAPE_LOCKS" val="1983"/>
</p:tagLst>
</file>

<file path=ppt/tags/tag2.xml><?xml version="1.0" encoding="utf-8"?>
<p:tagLst xmlns:a="http://schemas.openxmlformats.org/drawingml/2006/main" xmlns:r="http://schemas.openxmlformats.org/officeDocument/2006/relationships" xmlns:p="http://schemas.openxmlformats.org/presentationml/2006/main">
  <p:tag name="SHAPE_LOCKS" val="1983"/>
</p:tagLst>
</file>

<file path=ppt/tags/tag3.xml><?xml version="1.0" encoding="utf-8"?>
<p:tagLst xmlns:a="http://schemas.openxmlformats.org/drawingml/2006/main" xmlns:r="http://schemas.openxmlformats.org/officeDocument/2006/relationships" xmlns:p="http://schemas.openxmlformats.org/presentationml/2006/main">
  <p:tag name="SHAPE_LOCKS" val="1983"/>
</p:tagLst>
</file>

<file path=ppt/tags/tag4.xml><?xml version="1.0" encoding="utf-8"?>
<p:tagLst xmlns:a="http://schemas.openxmlformats.org/drawingml/2006/main" xmlns:r="http://schemas.openxmlformats.org/officeDocument/2006/relationships" xmlns:p="http://schemas.openxmlformats.org/presentationml/2006/main">
  <p:tag name="SHAPE_LOCKS" val="1983"/>
</p:tagLst>
</file>

<file path=ppt/tags/tag5.xml><?xml version="1.0" encoding="utf-8"?>
<p:tagLst xmlns:a="http://schemas.openxmlformats.org/drawingml/2006/main" xmlns:r="http://schemas.openxmlformats.org/officeDocument/2006/relationships" xmlns:p="http://schemas.openxmlformats.org/presentationml/2006/main">
  <p:tag name="SHAPE_LOCKS" val="1983"/>
</p:tagLst>
</file>

<file path=ppt/tags/tag6.xml><?xml version="1.0" encoding="utf-8"?>
<p:tagLst xmlns:a="http://schemas.openxmlformats.org/drawingml/2006/main" xmlns:r="http://schemas.openxmlformats.org/officeDocument/2006/relationships" xmlns:p="http://schemas.openxmlformats.org/presentationml/2006/main">
  <p:tag name="SHAPE_LOCKS" val="1983"/>
</p:tagLst>
</file>

<file path=ppt/tags/tag7.xml><?xml version="1.0" encoding="utf-8"?>
<p:tagLst xmlns:a="http://schemas.openxmlformats.org/drawingml/2006/main" xmlns:r="http://schemas.openxmlformats.org/officeDocument/2006/relationships" xmlns:p="http://schemas.openxmlformats.org/presentationml/2006/main">
  <p:tag name="SHAPE_LOCKS" val="1983"/>
</p:tagLst>
</file>

<file path=ppt/tags/tag8.xml><?xml version="1.0" encoding="utf-8"?>
<p:tagLst xmlns:a="http://schemas.openxmlformats.org/drawingml/2006/main" xmlns:r="http://schemas.openxmlformats.org/officeDocument/2006/relationships" xmlns:p="http://schemas.openxmlformats.org/presentationml/2006/main">
  <p:tag name="SHAPE_LOCKS" val="1983"/>
</p:tagLst>
</file>

<file path=ppt/tags/tag9.xml><?xml version="1.0" encoding="utf-8"?>
<p:tagLst xmlns:a="http://schemas.openxmlformats.org/drawingml/2006/main" xmlns:r="http://schemas.openxmlformats.org/officeDocument/2006/relationships" xmlns:p="http://schemas.openxmlformats.org/presentationml/2006/main">
  <p:tag name="SHAPE_LOCKS" val="1983"/>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dgate theme 20190306">
  <a:themeElements>
    <a:clrScheme name="Custom 6">
      <a:dk1>
        <a:srgbClr val="000000"/>
      </a:dk1>
      <a:lt1>
        <a:srgbClr val="FFFFFF"/>
      </a:lt1>
      <a:dk2>
        <a:srgbClr val="44546A"/>
      </a:dk2>
      <a:lt2>
        <a:srgbClr val="E7E6E6"/>
      </a:lt2>
      <a:accent1>
        <a:srgbClr val="CB0000"/>
      </a:accent1>
      <a:accent2>
        <a:srgbClr val="FF7C00"/>
      </a:accent2>
      <a:accent3>
        <a:srgbClr val="FFD300"/>
      </a:accent3>
      <a:accent4>
        <a:srgbClr val="AB1500"/>
      </a:accent4>
      <a:accent5>
        <a:srgbClr val="CB0100"/>
      </a:accent5>
      <a:accent6>
        <a:srgbClr val="AB1500"/>
      </a:accent6>
      <a:hlink>
        <a:srgbClr val="CB0000"/>
      </a:hlink>
      <a:folHlink>
        <a:srgbClr val="CD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gate theme 20190306" id="{F1CC5202-A440-2149-B643-299C46F7B877}" vid="{E41D753C-69BF-704E-9A21-607C0C753B6C}"/>
    </a:ext>
  </a:extLst>
</a:theme>
</file>

<file path=ppt/theme/theme5.xml><?xml version="1.0" encoding="utf-8"?>
<a:theme xmlns:a="http://schemas.openxmlformats.org/drawingml/2006/main" name="Data Masking and Provisio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1085</Words>
  <Application>Microsoft Office PowerPoint</Application>
  <PresentationFormat>Widescreen</PresentationFormat>
  <Paragraphs>179</Paragraphs>
  <Slides>34</Slides>
  <Notes>8</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34</vt:i4>
      </vt:variant>
    </vt:vector>
  </HeadingPairs>
  <TitlesOfParts>
    <vt:vector size="57" baseType="lpstr">
      <vt:lpstr>Arial</vt:lpstr>
      <vt:lpstr>Calibri</vt:lpstr>
      <vt:lpstr>Calibri Light</vt:lpstr>
      <vt:lpstr>Courier New</vt:lpstr>
      <vt:lpstr>gatebase Medium</vt:lpstr>
      <vt:lpstr>Gill Sans</vt:lpstr>
      <vt:lpstr>Roboto</vt:lpstr>
      <vt:lpstr>Roboto Bold</vt:lpstr>
      <vt:lpstr>Roboto Bold</vt:lpstr>
      <vt:lpstr>Roboto italic</vt:lpstr>
      <vt:lpstr>Roboto Medium</vt:lpstr>
      <vt:lpstr>Roboto regular</vt:lpstr>
      <vt:lpstr>Roboto regular</vt:lpstr>
      <vt:lpstr>Segoe UI</vt:lpstr>
      <vt:lpstr>Segoe UI Light</vt:lpstr>
      <vt:lpstr>Segoe UI Semibold</vt:lpstr>
      <vt:lpstr>Segoe UI Semilight</vt:lpstr>
      <vt:lpstr>Wingdings</vt:lpstr>
      <vt:lpstr>1_Office Theme</vt:lpstr>
      <vt:lpstr>PASS 2013_SpeakerTemplate_16x9</vt:lpstr>
      <vt:lpstr>Office Theme</vt:lpstr>
      <vt:lpstr>Redgate theme 20190306</vt:lpstr>
      <vt:lpstr>Data Masking and Provisioning</vt:lpstr>
      <vt:lpstr>PowerPoint Presentation</vt:lpstr>
      <vt:lpstr>PowerPoint Presentation</vt:lpstr>
      <vt:lpstr>PowerPoint Presentation</vt:lpstr>
      <vt:lpstr>Agenda</vt:lpstr>
      <vt:lpstr>Goal</vt:lpstr>
      <vt:lpstr>PowerPoint Presentation</vt:lpstr>
      <vt:lpstr>Why do we need to protect data? (2)</vt:lpstr>
      <vt:lpstr>PowerPoint Presentation</vt:lpstr>
      <vt:lpstr>Why do we need to protect data? (3)</vt:lpstr>
      <vt:lpstr>PowerPoint Presentation</vt:lpstr>
      <vt:lpstr>One thing is clear. We must set guardrails.</vt:lpstr>
      <vt:lpstr>PowerPoint Presentation</vt:lpstr>
      <vt:lpstr>PowerPoint Presentation</vt:lpstr>
      <vt:lpstr>Control available data 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 your data first</vt:lpstr>
      <vt:lpstr>Align people on data risks</vt:lpstr>
      <vt:lpstr>PowerPoint Presentation</vt:lpstr>
      <vt:lpstr>PowerPoint Presentation</vt:lpstr>
      <vt:lpstr>PowerPoint Presentation</vt:lpstr>
      <vt:lpstr>PowerPoint Presentation</vt:lpstr>
      <vt:lpstr>PowerPoint Presentation</vt:lpstr>
      <vt:lpstr>Essential  Takeaways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Unwin</dc:creator>
  <cp:lastModifiedBy>Chris Unwin</cp:lastModifiedBy>
  <cp:revision>6</cp:revision>
  <dcterms:created xsi:type="dcterms:W3CDTF">2020-03-30T13:40:21Z</dcterms:created>
  <dcterms:modified xsi:type="dcterms:W3CDTF">2020-03-30T14:30:04Z</dcterms:modified>
</cp:coreProperties>
</file>